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theme/themeOverride4.xml" ContentType="application/vnd.openxmlformats-officedocument.themeOverride+xml"/>
  <Override PartName="/ppt/notesSlides/notesSlide7.xml" ContentType="application/vnd.openxmlformats-officedocument.presentationml.notesSlide+xml"/>
  <Override PartName="/ppt/theme/themeOverride5.xml" ContentType="application/vnd.openxmlformats-officedocument.themeOverride+xml"/>
  <Override PartName="/ppt/notesSlides/notesSlide8.xml" ContentType="application/vnd.openxmlformats-officedocument.presentationml.notesSlide+xml"/>
  <Override PartName="/ppt/theme/themeOverride6.xml" ContentType="application/vnd.openxmlformats-officedocument.themeOverride+xml"/>
  <Override PartName="/ppt/notesSlides/notesSlide9.xml" ContentType="application/vnd.openxmlformats-officedocument.presentationml.notesSlide+xml"/>
  <Override PartName="/ppt/theme/themeOverride7.xml" ContentType="application/vnd.openxmlformats-officedocument.themeOverride+xml"/>
  <Override PartName="/ppt/notesSlides/notesSlide10.xml" ContentType="application/vnd.openxmlformats-officedocument.presentationml.notesSlide+xml"/>
  <Override PartName="/ppt/theme/themeOverride8.xml" ContentType="application/vnd.openxmlformats-officedocument.themeOverride+xml"/>
  <Override PartName="/ppt/notesSlides/notesSlide11.xml" ContentType="application/vnd.openxmlformats-officedocument.presentationml.notesSlide+xml"/>
  <Override PartName="/ppt/theme/themeOverride9.xml" ContentType="application/vnd.openxmlformats-officedocument.themeOverride+xml"/>
  <Override PartName="/ppt/notesSlides/notesSlide12.xml" ContentType="application/vnd.openxmlformats-officedocument.presentationml.notesSlide+xml"/>
  <Override PartName="/ppt/theme/themeOverride10.xml" ContentType="application/vnd.openxmlformats-officedocument.themeOverride+xml"/>
  <Override PartName="/ppt/notesSlides/notesSlide13.xml" ContentType="application/vnd.openxmlformats-officedocument.presentationml.notesSlide+xml"/>
  <Override PartName="/ppt/theme/themeOverride11.xml" ContentType="application/vnd.openxmlformats-officedocument.themeOverride+xml"/>
  <Override PartName="/ppt/notesSlides/notesSlide14.xml" ContentType="application/vnd.openxmlformats-officedocument.presentationml.notesSlide+xml"/>
  <Override PartName="/ppt/theme/themeOverride12.xml" ContentType="application/vnd.openxmlformats-officedocument.themeOverride+xml"/>
  <Override PartName="/ppt/notesSlides/notesSlide15.xml" ContentType="application/vnd.openxmlformats-officedocument.presentationml.notesSlide+xml"/>
  <Override PartName="/ppt/theme/themeOverride13.xml" ContentType="application/vnd.openxmlformats-officedocument.themeOverride+xml"/>
  <Override PartName="/ppt/notesSlides/notesSlide16.xml" ContentType="application/vnd.openxmlformats-officedocument.presentationml.notesSlide+xml"/>
  <Override PartName="/ppt/theme/themeOverride14.xml" ContentType="application/vnd.openxmlformats-officedocument.themeOverride+xml"/>
  <Override PartName="/ppt/notesSlides/notesSlide17.xml" ContentType="application/vnd.openxmlformats-officedocument.presentationml.notesSlide+xml"/>
  <Override PartName="/ppt/theme/themeOverride15.xml" ContentType="application/vnd.openxmlformats-officedocument.themeOverride+xml"/>
  <Override PartName="/ppt/notesSlides/notesSlide18.xml" ContentType="application/vnd.openxmlformats-officedocument.presentationml.notesSlide+xml"/>
  <Override PartName="/ppt/theme/themeOverride16.xml" ContentType="application/vnd.openxmlformats-officedocument.themeOverride+xml"/>
  <Override PartName="/ppt/notesSlides/notesSlide19.xml" ContentType="application/vnd.openxmlformats-officedocument.presentationml.notesSlide+xml"/>
  <Override PartName="/ppt/theme/themeOverride17.xml" ContentType="application/vnd.openxmlformats-officedocument.themeOverride+xml"/>
  <Override PartName="/ppt/notesSlides/notesSlide20.xml" ContentType="application/vnd.openxmlformats-officedocument.presentationml.notesSlide+xml"/>
  <Override PartName="/ppt/theme/themeOverride18.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9.xml" ContentType="application/vnd.openxmlformats-officedocument.themeOverride+xml"/>
  <Override PartName="/ppt/notesSlides/notesSlide23.xml" ContentType="application/vnd.openxmlformats-officedocument.presentationml.notesSlide+xml"/>
  <Override PartName="/ppt/theme/themeOverride20.xml" ContentType="application/vnd.openxmlformats-officedocument.themeOverride+xml"/>
  <Override PartName="/ppt/notesSlides/notesSlide24.xml" ContentType="application/vnd.openxmlformats-officedocument.presentationml.notesSlide+xml"/>
  <Override PartName="/ppt/theme/themeOverride21.xml" ContentType="application/vnd.openxmlformats-officedocument.themeOverride+xml"/>
  <Override PartName="/ppt/notesSlides/notesSlide25.xml" ContentType="application/vnd.openxmlformats-officedocument.presentationml.notesSlide+xml"/>
  <Override PartName="/ppt/theme/themeOverride22.xml" ContentType="application/vnd.openxmlformats-officedocument.themeOverride+xml"/>
  <Override PartName="/ppt/notesSlides/notesSlide26.xml" ContentType="application/vnd.openxmlformats-officedocument.presentationml.notesSlide+xml"/>
  <Override PartName="/ppt/theme/themeOverride23.xml" ContentType="application/vnd.openxmlformats-officedocument.themeOverride+xml"/>
  <Override PartName="/ppt/notesSlides/notesSlide27.xml" ContentType="application/vnd.openxmlformats-officedocument.presentationml.notesSlide+xml"/>
  <Override PartName="/ppt/theme/themeOverride24.xml" ContentType="application/vnd.openxmlformats-officedocument.themeOverride+xml"/>
  <Override PartName="/ppt/notesSlides/notesSlide28.xml" ContentType="application/vnd.openxmlformats-officedocument.presentationml.notesSlide+xml"/>
  <Override PartName="/ppt/theme/themeOverride25.xml" ContentType="application/vnd.openxmlformats-officedocument.themeOverride+xml"/>
  <Override PartName="/ppt/notesSlides/notesSlide29.xml" ContentType="application/vnd.openxmlformats-officedocument.presentationml.notesSlide+xml"/>
  <Override PartName="/ppt/theme/themeOverride26.xml" ContentType="application/vnd.openxmlformats-officedocument.themeOverride+xml"/>
  <Override PartName="/ppt/notesSlides/notesSlide30.xml" ContentType="application/vnd.openxmlformats-officedocument.presentationml.notesSlide+xml"/>
  <Override PartName="/ppt/theme/themeOverride27.xml" ContentType="application/vnd.openxmlformats-officedocument.themeOverride+xml"/>
  <Override PartName="/ppt/notesSlides/notesSlide31.xml" ContentType="application/vnd.openxmlformats-officedocument.presentationml.notesSlide+xml"/>
  <Override PartName="/ppt/theme/themeOverride28.xml" ContentType="application/vnd.openxmlformats-officedocument.themeOverride+xml"/>
  <Override PartName="/ppt/notesSlides/notesSlide32.xml" ContentType="application/vnd.openxmlformats-officedocument.presentationml.notesSlide+xml"/>
  <Override PartName="/ppt/theme/themeOverride29.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30.xml" ContentType="application/vnd.openxmlformats-officedocument.themeOverride+xml"/>
  <Override PartName="/ppt/notesSlides/notesSlide35.xml" ContentType="application/vnd.openxmlformats-officedocument.presentationml.notesSlide+xml"/>
  <Override PartName="/ppt/theme/themeOverride31.xml" ContentType="application/vnd.openxmlformats-officedocument.themeOverride+xml"/>
  <Override PartName="/ppt/notesSlides/notesSlide36.xml" ContentType="application/vnd.openxmlformats-officedocument.presentationml.notesSlide+xml"/>
  <Override PartName="/ppt/theme/themeOverride32.xml" ContentType="application/vnd.openxmlformats-officedocument.themeOverride+xml"/>
  <Override PartName="/ppt/notesSlides/notesSlide37.xml" ContentType="application/vnd.openxmlformats-officedocument.presentationml.notesSlide+xml"/>
  <Override PartName="/ppt/theme/themeOverride33.xml" ContentType="application/vnd.openxmlformats-officedocument.themeOverride+xml"/>
  <Override PartName="/ppt/notesSlides/notesSlide38.xml" ContentType="application/vnd.openxmlformats-officedocument.presentationml.notesSlide+xml"/>
  <Override PartName="/ppt/theme/themeOverride34.xml" ContentType="application/vnd.openxmlformats-officedocument.themeOverride+xml"/>
  <Override PartName="/ppt/notesSlides/notesSlide39.xml" ContentType="application/vnd.openxmlformats-officedocument.presentationml.notesSlide+xml"/>
  <Override PartName="/ppt/theme/themeOverride35.xml" ContentType="application/vnd.openxmlformats-officedocument.themeOverride+xml"/>
  <Override PartName="/ppt/notesSlides/notesSlide40.xml" ContentType="application/vnd.openxmlformats-officedocument.presentationml.notesSlide+xml"/>
  <Override PartName="/ppt/theme/themeOverride36.xml" ContentType="application/vnd.openxmlformats-officedocument.themeOverride+xml"/>
  <Override PartName="/ppt/notesSlides/notesSlide41.xml" ContentType="application/vnd.openxmlformats-officedocument.presentationml.notesSlide+xml"/>
  <Override PartName="/ppt/theme/themeOverride37.xml" ContentType="application/vnd.openxmlformats-officedocument.themeOverride+xml"/>
  <Override PartName="/ppt/notesSlides/notesSlide42.xml" ContentType="application/vnd.openxmlformats-officedocument.presentationml.notesSlide+xml"/>
  <Override PartName="/ppt/theme/themeOverride38.xml" ContentType="application/vnd.openxmlformats-officedocument.themeOverride+xml"/>
  <Override PartName="/ppt/notesSlides/notesSlide43.xml" ContentType="application/vnd.openxmlformats-officedocument.presentationml.notesSlide+xml"/>
  <Override PartName="/ppt/theme/themeOverride39.xml" ContentType="application/vnd.openxmlformats-officedocument.themeOverride+xml"/>
  <Override PartName="/ppt/notesSlides/notesSlide44.xml" ContentType="application/vnd.openxmlformats-officedocument.presentationml.notesSlide+xml"/>
  <Override PartName="/ppt/theme/themeOverride40.xml" ContentType="application/vnd.openxmlformats-officedocument.themeOverride+xml"/>
  <Override PartName="/ppt/notesSlides/notesSlide45.xml" ContentType="application/vnd.openxmlformats-officedocument.presentationml.notesSlide+xml"/>
  <Override PartName="/ppt/theme/themeOverride41.xml" ContentType="application/vnd.openxmlformats-officedocument.themeOverr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0" r:id="rId1"/>
    <p:sldMasterId id="2147484045" r:id="rId2"/>
  </p:sldMasterIdLst>
  <p:notesMasterIdLst>
    <p:notesMasterId r:id="rId53"/>
  </p:notesMasterIdLst>
  <p:sldIdLst>
    <p:sldId id="513" r:id="rId3"/>
    <p:sldId id="997" r:id="rId4"/>
    <p:sldId id="758" r:id="rId5"/>
    <p:sldId id="628" r:id="rId6"/>
    <p:sldId id="992" r:id="rId7"/>
    <p:sldId id="955" r:id="rId8"/>
    <p:sldId id="993" r:id="rId9"/>
    <p:sldId id="956" r:id="rId10"/>
    <p:sldId id="859" r:id="rId11"/>
    <p:sldId id="994" r:id="rId12"/>
    <p:sldId id="957" r:id="rId13"/>
    <p:sldId id="958" r:id="rId14"/>
    <p:sldId id="959" r:id="rId15"/>
    <p:sldId id="960" r:id="rId16"/>
    <p:sldId id="961" r:id="rId17"/>
    <p:sldId id="962" r:id="rId18"/>
    <p:sldId id="963" r:id="rId19"/>
    <p:sldId id="964" r:id="rId20"/>
    <p:sldId id="965" r:id="rId21"/>
    <p:sldId id="966" r:id="rId22"/>
    <p:sldId id="967" r:id="rId23"/>
    <p:sldId id="968" r:id="rId24"/>
    <p:sldId id="969" r:id="rId25"/>
    <p:sldId id="970" r:id="rId26"/>
    <p:sldId id="762" r:id="rId27"/>
    <p:sldId id="902" r:id="rId28"/>
    <p:sldId id="972" r:id="rId29"/>
    <p:sldId id="973" r:id="rId30"/>
    <p:sldId id="974" r:id="rId31"/>
    <p:sldId id="996" r:id="rId32"/>
    <p:sldId id="975" r:id="rId33"/>
    <p:sldId id="995" r:id="rId34"/>
    <p:sldId id="976" r:id="rId35"/>
    <p:sldId id="977" r:id="rId36"/>
    <p:sldId id="978" r:id="rId37"/>
    <p:sldId id="979" r:id="rId38"/>
    <p:sldId id="931" r:id="rId39"/>
    <p:sldId id="932" r:id="rId40"/>
    <p:sldId id="980" r:id="rId41"/>
    <p:sldId id="981" r:id="rId42"/>
    <p:sldId id="982" r:id="rId43"/>
    <p:sldId id="983" r:id="rId44"/>
    <p:sldId id="985" r:id="rId45"/>
    <p:sldId id="987" r:id="rId46"/>
    <p:sldId id="986" r:id="rId47"/>
    <p:sldId id="988" r:id="rId48"/>
    <p:sldId id="989" r:id="rId49"/>
    <p:sldId id="990" r:id="rId50"/>
    <p:sldId id="991" r:id="rId51"/>
    <p:sldId id="998" r:id="rId5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xmlns="">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xmlns="" userId="S-1-5-21-1708537768-1303643608-725345543-200204" providerId="AD"/>
      </p:ext>
    </p:extLst>
  </p:cmAuthor>
  <p:cmAuthor id="2" name="Bob Vachon" initials="BV" lastIdx="24" clrIdx="2">
    <p:extLst>
      <p:ext uri="{19B8F6BF-5375-455C-9EA6-DF929625EA0E}">
        <p15:presenceInfo xmlns:p15="http://schemas.microsoft.com/office/powerpoint/2012/main" xmlns="" userId="c7abe87968a0b6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9E7E8"/>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3" autoAdjust="0"/>
    <p:restoredTop sz="81065" autoAdjust="0"/>
  </p:normalViewPr>
  <p:slideViewPr>
    <p:cSldViewPr snapToGrid="0" showGuides="1">
      <p:cViewPr varScale="1">
        <p:scale>
          <a:sx n="86" d="100"/>
          <a:sy n="86" d="100"/>
        </p:scale>
        <p:origin x="-174" y="-90"/>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notesViewPr>
    <p:cSldViewPr snapToGrid="0">
      <p:cViewPr varScale="1">
        <p:scale>
          <a:sx n="66" d="100"/>
          <a:sy n="66" d="100"/>
        </p:scale>
        <p:origin x="-319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12/1/2020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13</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461812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14</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2436114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15</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949178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16</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3718390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17</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2216411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18</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3871997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19</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027041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20</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4078722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21</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2402533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22</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303358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23</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3803894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24</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541796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1297932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26</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2497233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27</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407636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28</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519622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29</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28400767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30</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28400767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31</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963242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32</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96324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35251901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33</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7072792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34</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2724021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35</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4463011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36</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9605291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10255654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38</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26838831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39</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2631831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40</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4524637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41</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41616778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42</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012824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5</a:t>
            </a:fld>
            <a:endParaRPr lang="en-US" altLang="en-US" sz="800" dirty="0" smtClean="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21540934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43</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4367312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44</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25095998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45</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24683105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46</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935860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47</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1432289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48</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1530726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49</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861365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2265212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8</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907661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9</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2688151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11</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4158524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12</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3174364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5143500"/>
            <a:chOff x="0" y="0"/>
            <a:chExt cx="5760" cy="4320"/>
          </a:xfrm>
        </p:grpSpPr>
        <p:sp>
          <p:nvSpPr>
            <p:cNvPr id="5" name="Rectangle 3"/>
            <p:cNvSpPr>
              <a:spLocks noChangeArrowheads="1"/>
            </p:cNvSpPr>
            <p:nvPr/>
          </p:nvSpPr>
          <p:spPr bwMode="hidden">
            <a:xfrm>
              <a:off x="0" y="0"/>
              <a:ext cx="5760" cy="535"/>
            </a:xfrm>
            <a:prstGeom prst="rect">
              <a:avLst/>
            </a:pr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p>
          </p:txBody>
        </p:sp>
        <p:sp>
          <p:nvSpPr>
            <p:cNvPr id="6" name="Rectangle 4"/>
            <p:cNvSpPr>
              <a:spLocks noChangeArrowheads="1"/>
            </p:cNvSpPr>
            <p:nvPr/>
          </p:nvSpPr>
          <p:spPr bwMode="hidden">
            <a:xfrm>
              <a:off x="0" y="3147"/>
              <a:ext cx="5760" cy="1173"/>
            </a:xfrm>
            <a:prstGeom prst="rect">
              <a:avLst/>
            </a:prstGeom>
            <a:gradFill rotWithShape="0">
              <a:gsLst>
                <a:gs pos="0">
                  <a:schemeClr val="bg1"/>
                </a:gs>
                <a:gs pos="100000">
                  <a:schemeClr val="folHlink"/>
                </a:gs>
              </a:gsLst>
              <a:lin ang="540000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defRPr/>
              </a:pPr>
              <a:endParaRPr lang="en-US"/>
            </a:p>
          </p:txBody>
        </p:sp>
      </p:grpSp>
      <p:sp>
        <p:nvSpPr>
          <p:cNvPr id="7" name="AutoShape 10"/>
          <p:cNvSpPr>
            <a:spLocks noChangeArrowheads="1"/>
          </p:cNvSpPr>
          <p:nvPr/>
        </p:nvSpPr>
        <p:spPr bwMode="auto">
          <a:xfrm flipH="1">
            <a:off x="381000" y="2212182"/>
            <a:ext cx="8763000" cy="322660"/>
          </a:xfrm>
          <a:prstGeom prst="homePlate">
            <a:avLst>
              <a:gd name="adj" fmla="val 0"/>
            </a:avLst>
          </a:prstGeom>
          <a:gradFill rotWithShape="0">
            <a:gsLst>
              <a:gs pos="0">
                <a:schemeClr val="bg2"/>
              </a:gs>
              <a:gs pos="50000">
                <a:schemeClr val="folHlink"/>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p>
        </p:txBody>
      </p:sp>
      <p:sp>
        <p:nvSpPr>
          <p:cNvPr id="17413" name="Rectangle 5"/>
          <p:cNvSpPr>
            <a:spLocks noGrp="1" noChangeArrowheads="1"/>
          </p:cNvSpPr>
          <p:nvPr>
            <p:ph type="ctrTitle"/>
          </p:nvPr>
        </p:nvSpPr>
        <p:spPr>
          <a:xfrm>
            <a:off x="304800" y="1335235"/>
            <a:ext cx="8534400" cy="707878"/>
          </a:xfrm>
          <a:noFill/>
          <a:extLst>
            <a:ext uri="{909E8E84-426E-40DD-AFC4-6F175D3DCCD1}">
              <a14:hiddenFill xmlns:a14="http://schemas.microsoft.com/office/drawing/2010/main">
                <a:solidFill>
                  <a:schemeClr val="accent1"/>
                </a:solidFill>
              </a14:hiddenFill>
            </a:ext>
          </a:extLst>
        </p:spPr>
        <p:txBody>
          <a:bodyPr lIns="91432" rIns="91432" anchor="b"/>
          <a:lstStyle>
            <a:lvl1pPr>
              <a:defRPr>
                <a:solidFill>
                  <a:schemeClr val="tx1"/>
                </a:solidFill>
                <a:effectLst>
                  <a:outerShdw blurRad="38100" dist="38100" dir="2700000" algn="tl">
                    <a:srgbClr val="C0C0C0"/>
                  </a:outerShdw>
                </a:effectLst>
              </a:defRPr>
            </a:lvl1pPr>
          </a:lstStyle>
          <a:p>
            <a:pPr lvl="0"/>
            <a:r>
              <a:rPr lang="en-US" altLang="en-US" noProof="0" smtClean="0"/>
              <a:t>Click to edit Master title style</a:t>
            </a:r>
          </a:p>
        </p:txBody>
      </p:sp>
      <p:sp>
        <p:nvSpPr>
          <p:cNvPr id="17414" name="Rectangle 6"/>
          <p:cNvSpPr>
            <a:spLocks noGrp="1" noChangeArrowheads="1"/>
          </p:cNvSpPr>
          <p:nvPr>
            <p:ph type="subTitle" idx="1"/>
          </p:nvPr>
        </p:nvSpPr>
        <p:spPr>
          <a:xfrm>
            <a:off x="381000" y="2643188"/>
            <a:ext cx="8458200" cy="1940719"/>
          </a:xfrm>
        </p:spPr>
        <p:txBody>
          <a:bodyPr lIns="91432" tIns="45716" rIns="91432" bIns="45716"/>
          <a:lstStyle>
            <a:lvl1pPr marL="0" indent="0" algn="ctr">
              <a:buFont typeface="Wingdings 2" pitchFamily="18" charset="2"/>
              <a:buNone/>
              <a:defRPr/>
            </a:lvl1pPr>
          </a:lstStyle>
          <a:p>
            <a:pPr lvl="0"/>
            <a:r>
              <a:rPr lang="en-US" altLang="en-US" noProof="0" smtClean="0"/>
              <a:t>Click to edit Master subtitle style</a:t>
            </a:r>
          </a:p>
        </p:txBody>
      </p:sp>
      <p:sp>
        <p:nvSpPr>
          <p:cNvPr id="8" name="Date Placeholder 7"/>
          <p:cNvSpPr>
            <a:spLocks noGrp="1" noChangeArrowheads="1"/>
          </p:cNvSpPr>
          <p:nvPr>
            <p:ph type="dt" sz="half" idx="10"/>
          </p:nvPr>
        </p:nvSpPr>
        <p:spPr bwMode="auto">
          <a:xfrm>
            <a:off x="1295400" y="4686300"/>
            <a:ext cx="1905000" cy="3429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32" tIns="45716" rIns="91432" bIns="45716" numCol="1" anchor="t" anchorCtr="0" compatLnSpc="1">
            <a:prstTxWarp prst="textNoShape">
              <a:avLst/>
            </a:prstTxWarp>
          </a:bodyPr>
          <a:lstStyle>
            <a:lvl1pPr>
              <a:spcBef>
                <a:spcPct val="50000"/>
              </a:spcBef>
              <a:buClrTx/>
              <a:buFontTx/>
              <a:buNone/>
              <a:defRPr kumimoji="0" sz="1400">
                <a:solidFill>
                  <a:srgbClr val="FFFFFF"/>
                </a:solidFill>
                <a:effectLst/>
                <a:latin typeface="Arial Narrow" pitchFamily="34" charset="0"/>
              </a:defRPr>
            </a:lvl1pPr>
          </a:lstStyle>
          <a:p>
            <a:pPr>
              <a:defRPr/>
            </a:pPr>
            <a:endParaRPr lang="en-US" altLang="en-US"/>
          </a:p>
        </p:txBody>
      </p:sp>
      <p:sp>
        <p:nvSpPr>
          <p:cNvPr id="9" name="Footer Placeholder 8"/>
          <p:cNvSpPr>
            <a:spLocks noGrp="1" noChangeArrowheads="1"/>
          </p:cNvSpPr>
          <p:nvPr>
            <p:ph type="ftr" sz="quarter" idx="11"/>
          </p:nvPr>
        </p:nvSpPr>
        <p:spPr bwMode="auto">
          <a:xfrm>
            <a:off x="3733800" y="4686300"/>
            <a:ext cx="2895600" cy="3429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32" tIns="45716" rIns="91432" bIns="45716" numCol="1" anchor="t" anchorCtr="0" compatLnSpc="1">
            <a:prstTxWarp prst="textNoShape">
              <a:avLst/>
            </a:prstTxWarp>
          </a:bodyPr>
          <a:lstStyle>
            <a:lvl1pPr algn="ctr">
              <a:spcBef>
                <a:spcPct val="50000"/>
              </a:spcBef>
              <a:buClrTx/>
              <a:buFontTx/>
              <a:buNone/>
              <a:defRPr kumimoji="0" sz="1400">
                <a:solidFill>
                  <a:srgbClr val="FFFFFF"/>
                </a:solidFill>
                <a:effectLst/>
                <a:latin typeface="Arial Narrow" pitchFamily="34" charset="0"/>
              </a:defRPr>
            </a:lvl1pPr>
          </a:lstStyle>
          <a:p>
            <a:pPr>
              <a:defRPr/>
            </a:pPr>
            <a:endParaRPr lang="en-US" altLang="en-US"/>
          </a:p>
        </p:txBody>
      </p:sp>
      <p:sp>
        <p:nvSpPr>
          <p:cNvPr id="10" name="Rectangle 9"/>
          <p:cNvSpPr>
            <a:spLocks noGrp="1" noChangeArrowheads="1"/>
          </p:cNvSpPr>
          <p:nvPr>
            <p:ph type="sldNum" sz="quarter" idx="12"/>
          </p:nvPr>
        </p:nvSpPr>
        <p:spPr>
          <a:xfrm>
            <a:off x="0" y="4800600"/>
            <a:ext cx="457200" cy="285750"/>
          </a:xfrm>
        </p:spPr>
        <p:txBody>
          <a:bodyPr/>
          <a:lstStyle>
            <a:lvl1pPr>
              <a:defRPr>
                <a:solidFill>
                  <a:srgbClr val="FFFFFF"/>
                </a:solidFill>
              </a:defRPr>
            </a:lvl1pPr>
          </a:lstStyle>
          <a:p>
            <a:pPr>
              <a:defRPr/>
            </a:pPr>
            <a:fld id="{C663F06F-B353-4171-B73E-8B37D1EB7F7B}" type="slidenum">
              <a:rPr lang="en-US" altLang="en-US"/>
              <a:pPr>
                <a:defRPr/>
              </a:pPr>
              <a:t>‹#›</a:t>
            </a:fld>
            <a:endParaRPr lang="en-US" altLang="en-US"/>
          </a:p>
        </p:txBody>
      </p:sp>
    </p:spTree>
    <p:extLst>
      <p:ext uri="{BB962C8B-B14F-4D97-AF65-F5344CB8AC3E}">
        <p14:creationId xmlns:p14="http://schemas.microsoft.com/office/powerpoint/2010/main" val="74845261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84945C14-9F9D-406A-A9F4-1BE491C78AB5}" type="slidenum">
              <a:rPr lang="en-US" altLang="en-US"/>
              <a:pPr>
                <a:defRPr/>
              </a:pPr>
              <a:t>‹#›</a:t>
            </a:fld>
            <a:endParaRPr lang="en-US" altLang="en-US"/>
          </a:p>
        </p:txBody>
      </p:sp>
    </p:spTree>
    <p:extLst>
      <p:ext uri="{BB962C8B-B14F-4D97-AF65-F5344CB8AC3E}">
        <p14:creationId xmlns:p14="http://schemas.microsoft.com/office/powerpoint/2010/main" val="171480141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43596" y="0"/>
            <a:ext cx="1600404" cy="51435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0"/>
            <a:ext cx="6705600" cy="5143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82123788-D405-4FBA-A8A2-DB04215299FC}" type="slidenum">
              <a:rPr lang="en-US" altLang="en-US"/>
              <a:pPr>
                <a:defRPr/>
              </a:pPr>
              <a:t>‹#›</a:t>
            </a:fld>
            <a:endParaRPr lang="en-US" altLang="en-US"/>
          </a:p>
        </p:txBody>
      </p:sp>
    </p:spTree>
    <p:extLst>
      <p:ext uri="{BB962C8B-B14F-4D97-AF65-F5344CB8AC3E}">
        <p14:creationId xmlns:p14="http://schemas.microsoft.com/office/powerpoint/2010/main" val="384697014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3_Title Slide-animated gradien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xmlns="">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xmlns="">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xmlns="">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smtClean="0">
                <a:sym typeface="Arial" pitchFamily="34" charset="0"/>
              </a:rPr>
              <a:t>Click to edit Master text styles</a:t>
            </a:r>
          </a:p>
          <a:p>
            <a:pPr lvl="1"/>
            <a:r>
              <a:rPr lang="en-US" dirty="0" smtClean="0">
                <a:sym typeface="Arial" pitchFamily="34" charset="0"/>
              </a:rPr>
              <a:t>Second level</a:t>
            </a:r>
          </a:p>
          <a:p>
            <a:pPr lvl="2"/>
            <a:r>
              <a:rPr lang="en-US" dirty="0" smtClean="0">
                <a:sym typeface="Arial" pitchFamily="34" charset="0"/>
              </a:rPr>
              <a:t>Third level</a:t>
            </a:r>
          </a:p>
          <a:p>
            <a:pPr lvl="3"/>
            <a:r>
              <a:rPr lang="en-US" dirty="0" smtClean="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smtClean="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grpSp>
    </p:spTree>
    <p:extLst>
      <p:ext uri="{BB962C8B-B14F-4D97-AF65-F5344CB8AC3E}">
        <p14:creationId xmlns:p14="http://schemas.microsoft.com/office/powerpoint/2010/main" val="3833875974"/>
      </p:ext>
    </p:extLst>
  </p:cSld>
  <p:clrMapOvr>
    <a:masterClrMapping/>
  </p:clrMapOvr>
  <p:transition spd="slow">
    <p:wipe/>
  </p:transition>
  <p:timing>
    <p:tnLst>
      <p:par>
        <p:cTn id="1" dur="indefinite" restart="never" nodeType="tmRoot"/>
      </p:par>
    </p:tnLst>
  </p:timing>
  <p:extLst mod="1">
    <p:ext uri="{DCECCB84-F9BA-43D5-87BE-67443E8EF086}">
      <p15:sldGuideLst xmlns=""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496750837"/>
      </p:ext>
    </p:extLst>
  </p:cSld>
  <p:clrMapOvr>
    <a:masterClrMapping/>
  </p:clrMapOvr>
  <p:transition spd="slow">
    <p:wipe/>
  </p:transition>
  <p:timing>
    <p:tnLst>
      <p:par>
        <p:cTn id="1" dur="indefinite" restart="never" nodeType="tmRoot"/>
      </p:par>
    </p:tnLst>
  </p:timing>
  <p:extLst mod="1">
    <p:ext uri="{DCECCB84-F9BA-43D5-87BE-67443E8EF086}">
      <p15:sldGuideLst xmlns=""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8810019"/>
      </p:ext>
    </p:extLst>
  </p:cSld>
  <p:clrMapOvr>
    <a:masterClrMapping/>
  </p:clrMapOvr>
  <p:transition spd="slow">
    <p:wipe/>
  </p:transition>
  <p:timing>
    <p:tnLst>
      <p:par>
        <p:cTn id="1" dur="indefinite" restart="never" nodeType="tmRoot"/>
      </p:par>
    </p:tnLst>
  </p:timing>
  <p:extLst mod="1">
    <p:ext uri="{DCECCB84-F9BA-43D5-87BE-67443E8EF086}">
      <p15:sldGuideLst xmlns=""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3_Segue">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smtClean="0"/>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rgbClr val="38C6F4">
                    <a:lumMod val="50000"/>
                  </a:srgbClr>
                </a:solidFill>
                <a:latin typeface="Arial"/>
                <a:cs typeface="CiscoSans Thin"/>
              </a:rPr>
              <a:pPr algn="r" defTabSz="610744" fontAlgn="auto">
                <a:spcBef>
                  <a:spcPts val="0"/>
                </a:spcBef>
                <a:spcAft>
                  <a:spcPts val="0"/>
                </a:spcAft>
                <a:defRPr/>
              </a:pPr>
              <a:t>‹#›</a:t>
            </a:fld>
            <a:endParaRPr lang="en-US" sz="600" dirty="0">
              <a:solidFill>
                <a:srgbClr val="38C6F4">
                  <a:lumMod val="50000"/>
                </a:srgbClr>
              </a:solidFill>
              <a:latin typeface="Arial"/>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rgbClr val="38C6F4">
                    <a:lumMod val="50000"/>
                  </a:srgbClr>
                </a:solidFill>
                <a:latin typeface="Arial"/>
                <a:cs typeface="CiscoSans Thin"/>
              </a:rPr>
              <a:t>© </a:t>
            </a:r>
            <a:r>
              <a:rPr lang="en-US" sz="600" dirty="0" smtClean="0">
                <a:solidFill>
                  <a:srgbClr val="38C6F4">
                    <a:lumMod val="50000"/>
                  </a:srgbClr>
                </a:solidFill>
                <a:latin typeface="Arial"/>
                <a:cs typeface="CiscoSans Thin"/>
              </a:rPr>
              <a:t>2016  </a:t>
            </a:r>
            <a:r>
              <a:rPr lang="en-US" sz="600" dirty="0">
                <a:solidFill>
                  <a:srgbClr val="38C6F4">
                    <a:lumMod val="50000"/>
                  </a:srgbClr>
                </a:solidFill>
                <a:latin typeface="Arial"/>
                <a:cs typeface="CiscoSans Thin"/>
              </a:rPr>
              <a:t>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grpSp>
    </p:spTree>
    <p:extLst>
      <p:ext uri="{BB962C8B-B14F-4D97-AF65-F5344CB8AC3E}">
        <p14:creationId xmlns:p14="http://schemas.microsoft.com/office/powerpoint/2010/main" val="2260752894"/>
      </p:ext>
    </p:extLst>
  </p:cSld>
  <p:clrMapOvr>
    <a:masterClrMapping/>
  </p:clrMapOvr>
  <p:transition spd="slow">
    <p:wip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Tree>
    <p:extLst>
      <p:ext uri="{BB962C8B-B14F-4D97-AF65-F5344CB8AC3E}">
        <p14:creationId xmlns:p14="http://schemas.microsoft.com/office/powerpoint/2010/main" val="4004413274"/>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smtClean="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smtClean="0"/>
              <a:t>Click to edit Master title style</a:t>
            </a:r>
            <a:endParaRPr lang="en-GB" dirty="0"/>
          </a:p>
        </p:txBody>
      </p:sp>
    </p:spTree>
    <p:extLst>
      <p:ext uri="{BB962C8B-B14F-4D97-AF65-F5344CB8AC3E}">
        <p14:creationId xmlns:p14="http://schemas.microsoft.com/office/powerpoint/2010/main" val="225836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4525292"/>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rgbClr val="81C569"/>
                </a:solidFill>
              </a:ln>
              <a:solidFill>
                <a:srgbClr val="FFFFFF"/>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Tree>
    <p:extLst>
      <p:ext uri="{BB962C8B-B14F-4D97-AF65-F5344CB8AC3E}">
        <p14:creationId xmlns:p14="http://schemas.microsoft.com/office/powerpoint/2010/main" val="3331314549"/>
      </p:ext>
    </p:extLst>
  </p:cSld>
  <p:clrMapOvr>
    <a:masterClrMapping/>
  </p:clrMapOvr>
  <p:transition spd="slow">
    <p:wip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rgbClr val="81C569"/>
                </a:solidFill>
              </a:ln>
              <a:solidFill>
                <a:srgbClr val="38C6F4"/>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rgbClr val="81C569"/>
                </a:solidFill>
              </a:ln>
              <a:solidFill>
                <a:srgbClr val="38C6F4"/>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rgbClr val="81C569"/>
                </a:solidFill>
              </a:ln>
              <a:solidFill>
                <a:srgbClr val="38C6F4"/>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rgbClr val="81C569"/>
                </a:solidFill>
              </a:ln>
              <a:solidFill>
                <a:srgbClr val="38C6F4"/>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rgbClr val="81C569"/>
                </a:solidFill>
              </a:ln>
              <a:solidFill>
                <a:srgbClr val="38C6F4"/>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Tree>
    <p:extLst>
      <p:ext uri="{BB962C8B-B14F-4D97-AF65-F5344CB8AC3E}">
        <p14:creationId xmlns:p14="http://schemas.microsoft.com/office/powerpoint/2010/main" val="1551754049"/>
      </p:ext>
    </p:extLst>
  </p:cSld>
  <p:clrMapOvr>
    <a:masterClrMapping/>
  </p:clrMapOvr>
  <p:transition spd="slow">
    <p:wip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smtClean="0"/>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dirty="0" smtClean="0">
              <a:ln>
                <a:solidFill>
                  <a:srgbClr val="81C569"/>
                </a:solidFill>
              </a:ln>
              <a:solidFill>
                <a:srgbClr val="81C569"/>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dirty="0" smtClean="0">
              <a:ln>
                <a:solidFill>
                  <a:srgbClr val="81C569"/>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dirty="0" smtClean="0">
              <a:ln>
                <a:solidFill>
                  <a:srgbClr val="81C569"/>
                </a:solidFill>
              </a:ln>
              <a:solidFill>
                <a:srgbClr val="81C569"/>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dirty="0" smtClean="0">
              <a:ln>
                <a:solidFill>
                  <a:srgbClr val="81C569"/>
                </a:solidFill>
              </a:ln>
              <a:solidFill>
                <a:srgbClr val="81C569"/>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dirty="0" smtClean="0">
              <a:ln>
                <a:solidFill>
                  <a:srgbClr val="81C569"/>
                </a:solidFill>
              </a:ln>
              <a:solidFill>
                <a:srgbClr val="81C569"/>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dirty="0" smtClean="0">
              <a:ln>
                <a:solidFill>
                  <a:srgbClr val="81C569"/>
                </a:solidFill>
              </a:ln>
              <a:solidFill>
                <a:srgbClr val="81C569"/>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dirty="0" smtClean="0">
              <a:ln>
                <a:solidFill>
                  <a:srgbClr val="81C569"/>
                </a:solidFill>
              </a:ln>
              <a:solidFill>
                <a:srgbClr val="81C569"/>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dirty="0" smtClean="0">
              <a:ln>
                <a:solidFill>
                  <a:srgbClr val="81C569"/>
                </a:solidFill>
              </a:ln>
              <a:solidFill>
                <a:srgbClr val="81C569"/>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dirty="0" smtClean="0">
              <a:ln>
                <a:solidFill>
                  <a:srgbClr val="81C569"/>
                </a:solidFill>
              </a:ln>
              <a:solidFill>
                <a:srgbClr val="81C569"/>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dirty="0" smtClean="0">
              <a:ln>
                <a:solidFill>
                  <a:srgbClr val="81C569"/>
                </a:solidFill>
              </a:ln>
              <a:solidFill>
                <a:srgbClr val="81C569"/>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10</a:t>
            </a:r>
          </a:p>
        </p:txBody>
      </p:sp>
    </p:spTree>
    <p:extLst>
      <p:ext uri="{BB962C8B-B14F-4D97-AF65-F5344CB8AC3E}">
        <p14:creationId xmlns:p14="http://schemas.microsoft.com/office/powerpoint/2010/main" val="3403247135"/>
      </p:ext>
    </p:extLst>
  </p:cSld>
  <p:clrMapOvr>
    <a:masterClrMapping/>
  </p:clrMapOvr>
  <p:transition spd="slow">
    <p:wip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1_Closing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grpSp>
    </p:spTree>
    <p:extLst>
      <p:ext uri="{BB962C8B-B14F-4D97-AF65-F5344CB8AC3E}">
        <p14:creationId xmlns:p14="http://schemas.microsoft.com/office/powerpoint/2010/main" val="1259355101"/>
      </p:ext>
    </p:extLst>
  </p:cSld>
  <p:clrMapOvr>
    <a:masterClrMapping/>
  </p:clrMapOvr>
  <p:transition spd="slow">
    <p:wip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grpSp>
    </p:spTree>
    <p:extLst>
      <p:ext uri="{BB962C8B-B14F-4D97-AF65-F5344CB8AC3E}">
        <p14:creationId xmlns:p14="http://schemas.microsoft.com/office/powerpoint/2010/main" val="3636575833"/>
      </p:ext>
    </p:extLst>
  </p:cSld>
  <p:clrMapOvr>
    <a:masterClrMapping/>
  </p:clrMapOvr>
  <p:transition spd="slow">
    <p:wip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3_Closing Slide">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grpSp>
    </p:spTree>
    <p:extLst>
      <p:ext uri="{BB962C8B-B14F-4D97-AF65-F5344CB8AC3E}">
        <p14:creationId xmlns:p14="http://schemas.microsoft.com/office/powerpoint/2010/main" val="3347115388"/>
      </p:ext>
    </p:extLst>
  </p:cSld>
  <p:clrMapOvr>
    <a:masterClrMapping/>
  </p:clrMapOvr>
  <p:transition spd="slow">
    <p:wip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smtClean="0">
                <a:sym typeface="Arial" pitchFamily="34" charset="0"/>
              </a:rPr>
              <a:t>Click to edit Master text styles</a:t>
            </a:r>
          </a:p>
          <a:p>
            <a:pPr lvl="1"/>
            <a:r>
              <a:rPr lang="en-US" dirty="0" smtClean="0">
                <a:sym typeface="Arial" pitchFamily="34" charset="0"/>
              </a:rPr>
              <a:t>Second level</a:t>
            </a:r>
          </a:p>
          <a:p>
            <a:pPr lvl="2"/>
            <a:r>
              <a:rPr lang="en-US" dirty="0" smtClean="0">
                <a:sym typeface="Arial" pitchFamily="34" charset="0"/>
              </a:rPr>
              <a:t>Third level</a:t>
            </a:r>
          </a:p>
          <a:p>
            <a:pPr lvl="3"/>
            <a:r>
              <a:rPr lang="en-US" dirty="0" smtClean="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smtClean="0">
                <a:sym typeface="Arial" pitchFamily="34" charset="0"/>
              </a:rPr>
              <a:t>Click to edit Master title style</a:t>
            </a:r>
          </a:p>
        </p:txBody>
      </p:sp>
    </p:spTree>
    <p:extLst>
      <p:ext uri="{BB962C8B-B14F-4D97-AF65-F5344CB8AC3E}">
        <p14:creationId xmlns:p14="http://schemas.microsoft.com/office/powerpoint/2010/main" val="120242235"/>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49008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323431"/>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1805E332-21DC-4EB3-9DC8-4887120D0F09}" type="slidenum">
              <a:rPr lang="en-US" altLang="en-US"/>
              <a:pPr>
                <a:defRPr/>
              </a:pPr>
              <a:t>‹#›</a:t>
            </a:fld>
            <a:endParaRPr lang="en-US" altLang="en-US"/>
          </a:p>
        </p:txBody>
      </p:sp>
    </p:spTree>
    <p:extLst>
      <p:ext uri="{BB962C8B-B14F-4D97-AF65-F5344CB8AC3E}">
        <p14:creationId xmlns:p14="http://schemas.microsoft.com/office/powerpoint/2010/main" val="272839084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0" y="531019"/>
            <a:ext cx="4495800" cy="461248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531019"/>
            <a:ext cx="4495800" cy="461248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DC63CB90-CE68-4520-B7BD-DE1CD88D74FF}" type="slidenum">
              <a:rPr lang="en-US" altLang="en-US"/>
              <a:pPr>
                <a:defRPr/>
              </a:pPr>
              <a:t>‹#›</a:t>
            </a:fld>
            <a:endParaRPr lang="en-US" altLang="en-US"/>
          </a:p>
        </p:txBody>
      </p:sp>
    </p:spTree>
    <p:extLst>
      <p:ext uri="{BB962C8B-B14F-4D97-AF65-F5344CB8AC3E}">
        <p14:creationId xmlns:p14="http://schemas.microsoft.com/office/powerpoint/2010/main" val="45800790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707878"/>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197FFEFA-A046-4C12-BC34-C17C6D8DE3EC}" type="slidenum">
              <a:rPr lang="en-US" altLang="en-US"/>
              <a:pPr>
                <a:defRPr/>
              </a:pPr>
              <a:t>‹#›</a:t>
            </a:fld>
            <a:endParaRPr lang="en-US" altLang="en-US"/>
          </a:p>
        </p:txBody>
      </p:sp>
    </p:spTree>
    <p:extLst>
      <p:ext uri="{BB962C8B-B14F-4D97-AF65-F5344CB8AC3E}">
        <p14:creationId xmlns:p14="http://schemas.microsoft.com/office/powerpoint/2010/main" val="357431917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F24F7C1D-4691-43DC-93FD-B2811ADC8B5B}" type="slidenum">
              <a:rPr lang="en-US" altLang="en-US"/>
              <a:pPr>
                <a:defRPr/>
              </a:pPr>
              <a:t>‹#›</a:t>
            </a:fld>
            <a:endParaRPr lang="en-US" altLang="en-US"/>
          </a:p>
        </p:txBody>
      </p:sp>
    </p:spTree>
    <p:extLst>
      <p:ext uri="{BB962C8B-B14F-4D97-AF65-F5344CB8AC3E}">
        <p14:creationId xmlns:p14="http://schemas.microsoft.com/office/powerpoint/2010/main" val="290694734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705F82E8-56D1-454B-A991-F02B27EA8CA3}" type="slidenum">
              <a:rPr lang="en-US" altLang="en-US"/>
              <a:pPr>
                <a:defRPr/>
              </a:pPr>
              <a:t>‹#›</a:t>
            </a:fld>
            <a:endParaRPr lang="en-US" altLang="en-US"/>
          </a:p>
        </p:txBody>
      </p:sp>
    </p:spTree>
    <p:extLst>
      <p:ext uri="{BB962C8B-B14F-4D97-AF65-F5344CB8AC3E}">
        <p14:creationId xmlns:p14="http://schemas.microsoft.com/office/powerpoint/2010/main" val="198142277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368447"/>
            <a:ext cx="3008313" cy="70787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BBE446FB-9A53-41D4-9B9E-EFAB45368EF1}" type="slidenum">
              <a:rPr lang="en-US" altLang="en-US"/>
              <a:pPr>
                <a:defRPr/>
              </a:pPr>
              <a:t>‹#›</a:t>
            </a:fld>
            <a:endParaRPr lang="en-US" altLang="en-US"/>
          </a:p>
        </p:txBody>
      </p:sp>
    </p:spTree>
    <p:extLst>
      <p:ext uri="{BB962C8B-B14F-4D97-AF65-F5344CB8AC3E}">
        <p14:creationId xmlns:p14="http://schemas.microsoft.com/office/powerpoint/2010/main" val="42096471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25403"/>
            <a:ext cx="5486400" cy="400101"/>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D170337D-2D48-48D5-AD99-618CF28C044A}" type="slidenum">
              <a:rPr lang="en-US" altLang="en-US"/>
              <a:pPr>
                <a:defRPr/>
              </a:pPr>
              <a:t>‹#›</a:t>
            </a:fld>
            <a:endParaRPr lang="en-US" altLang="en-US"/>
          </a:p>
        </p:txBody>
      </p:sp>
    </p:spTree>
    <p:extLst>
      <p:ext uri="{BB962C8B-B14F-4D97-AF65-F5344CB8AC3E}">
        <p14:creationId xmlns:p14="http://schemas.microsoft.com/office/powerpoint/2010/main" val="381335396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0" y="1"/>
            <a:ext cx="9144000" cy="707878"/>
          </a:xfrm>
          <a:prstGeom prst="rect">
            <a:avLst/>
          </a:prstGeom>
          <a:solidFill>
            <a:schemeClr val="tx1"/>
          </a:solidFill>
          <a:ln>
            <a:noFill/>
          </a:ln>
          <a:extLst>
            <a:ext uri="{91240B29-F687-4F45-9708-019B960494DF}">
              <a14:hiddenLine xmlns:a14="http://schemas.microsoft.com/office/drawing/2010/main" w="9525">
                <a:solidFill>
                  <a:schemeClr val="tx1"/>
                </a:solidFill>
                <a:miter lim="800000"/>
                <a:headEnd/>
                <a:tailEnd/>
              </a14:hiddenLine>
            </a:ext>
          </a:extLst>
        </p:spPr>
        <p:txBody>
          <a:bodyPr vert="horz" wrap="square" lIns="182863" tIns="45716" rIns="182863" bIns="45716" numCol="1" anchor="t" anchorCtr="0" compatLnSpc="1">
            <a:prstTxWarp prst="textNoShape">
              <a:avLst/>
            </a:prstTxWarp>
            <a:spAutoFit/>
          </a:bodyPr>
          <a:lstStyle/>
          <a:p>
            <a:pPr lvl="0"/>
            <a:r>
              <a:rPr lang="en-US" altLang="en-US" smtClean="0"/>
              <a:t>Click to edit Master title style</a:t>
            </a:r>
          </a:p>
        </p:txBody>
      </p:sp>
      <p:sp>
        <p:nvSpPr>
          <p:cNvPr id="16387" name="Rectangle 3"/>
          <p:cNvSpPr>
            <a:spLocks noGrp="1" noChangeArrowheads="1"/>
          </p:cNvSpPr>
          <p:nvPr>
            <p:ph type="body" idx="1"/>
          </p:nvPr>
        </p:nvSpPr>
        <p:spPr bwMode="auto">
          <a:xfrm>
            <a:off x="0" y="531019"/>
            <a:ext cx="9144000" cy="4612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182863" tIns="137148" rIns="182863" bIns="13714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6388" name="Rectangle 4"/>
          <p:cNvSpPr>
            <a:spLocks noGrp="1" noChangeArrowheads="1"/>
          </p:cNvSpPr>
          <p:nvPr>
            <p:ph type="sldNum" sz="quarter" idx="4"/>
          </p:nvPr>
        </p:nvSpPr>
        <p:spPr bwMode="auto">
          <a:xfrm>
            <a:off x="8686800" y="4857750"/>
            <a:ext cx="381000"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32" tIns="45716" rIns="91432" bIns="45716" numCol="1" anchor="t" anchorCtr="0" compatLnSpc="1">
            <a:prstTxWarp prst="textNoShape">
              <a:avLst/>
            </a:prstTxWarp>
          </a:bodyPr>
          <a:lstStyle>
            <a:lvl1pPr algn="r">
              <a:spcBef>
                <a:spcPct val="50000"/>
              </a:spcBef>
              <a:buClrTx/>
              <a:buFontTx/>
              <a:buNone/>
              <a:defRPr kumimoji="0" sz="1400">
                <a:effectLst/>
                <a:latin typeface="Arial Narrow" pitchFamily="34" charset="0"/>
              </a:defRPr>
            </a:lvl1pPr>
          </a:lstStyle>
          <a:p>
            <a:pPr>
              <a:defRPr/>
            </a:pPr>
            <a:fld id="{2869CFC6-10C1-4E99-A719-A00E5F2C52E9}" type="slidenum">
              <a:rPr lang="en-US" altLang="en-US"/>
              <a:pPr>
                <a:defRPr/>
              </a:pPr>
              <a:t>‹#›</a:t>
            </a:fld>
            <a:endParaRPr lang="en-US" altLang="en-US"/>
          </a:p>
        </p:txBody>
      </p:sp>
      <p:sp>
        <p:nvSpPr>
          <p:cNvPr id="16389" name="Rectangle 5"/>
          <p:cNvSpPr>
            <a:spLocks noChangeArrowheads="1"/>
          </p:cNvSpPr>
          <p:nvPr/>
        </p:nvSpPr>
        <p:spPr bwMode="auto">
          <a:xfrm>
            <a:off x="463550" y="1359694"/>
            <a:ext cx="190500" cy="3508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lstStyle/>
          <a:p>
            <a:pPr>
              <a:defRPr/>
            </a:pPr>
            <a:endParaRPr lang="en-US"/>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13" r:id="rId13"/>
    <p:sldLayoutId id="2147484014" r:id="rId14"/>
    <p:sldLayoutId id="2147484029" r:id="rId15"/>
  </p:sldLayoutIdLst>
  <p:transition spd="slow">
    <p:wipe/>
  </p:transition>
  <p:timing>
    <p:tnLst>
      <p:par>
        <p:cTn id="1" dur="indefinite" restart="never" nodeType="tmRoot"/>
      </p:par>
    </p:tnLst>
  </p:timing>
  <p:hf hdr="0" dt="0"/>
  <p:txStyles>
    <p:titleStyle>
      <a:lvl1pPr algn="l" rtl="0" eaLnBrk="1" fontAlgn="base" hangingPunct="1">
        <a:spcBef>
          <a:spcPct val="0"/>
        </a:spcBef>
        <a:spcAft>
          <a:spcPct val="0"/>
        </a:spcAft>
        <a:defRPr kumimoji="1" sz="4000">
          <a:solidFill>
            <a:schemeClr val="tx2"/>
          </a:solidFill>
          <a:effectLst>
            <a:outerShdw blurRad="38100" dist="38100" dir="2700000" algn="tl">
              <a:srgbClr val="000000"/>
            </a:outerShdw>
          </a:effectLst>
          <a:latin typeface="+mj-lt"/>
          <a:ea typeface="+mj-ea"/>
          <a:cs typeface="+mj-cs"/>
        </a:defRPr>
      </a:lvl1pPr>
      <a:lvl2pPr algn="l" rtl="0" eaLnBrk="1" fontAlgn="base" hangingPunct="1">
        <a:spcBef>
          <a:spcPct val="0"/>
        </a:spcBef>
        <a:spcAft>
          <a:spcPct val="0"/>
        </a:spcAft>
        <a:defRPr kumimoji="1" sz="4000">
          <a:solidFill>
            <a:schemeClr val="tx2"/>
          </a:solidFill>
          <a:effectLst>
            <a:outerShdw blurRad="38100" dist="38100" dir="2700000" algn="tl">
              <a:srgbClr val="000000"/>
            </a:outerShdw>
          </a:effectLst>
          <a:latin typeface="Tahoma" pitchFamily="34" charset="0"/>
        </a:defRPr>
      </a:lvl2pPr>
      <a:lvl3pPr algn="l" rtl="0" eaLnBrk="1" fontAlgn="base" hangingPunct="1">
        <a:spcBef>
          <a:spcPct val="0"/>
        </a:spcBef>
        <a:spcAft>
          <a:spcPct val="0"/>
        </a:spcAft>
        <a:defRPr kumimoji="1" sz="4000">
          <a:solidFill>
            <a:schemeClr val="tx2"/>
          </a:solidFill>
          <a:effectLst>
            <a:outerShdw blurRad="38100" dist="38100" dir="2700000" algn="tl">
              <a:srgbClr val="000000"/>
            </a:outerShdw>
          </a:effectLst>
          <a:latin typeface="Tahoma" pitchFamily="34" charset="0"/>
        </a:defRPr>
      </a:lvl3pPr>
      <a:lvl4pPr algn="l" rtl="0" eaLnBrk="1" fontAlgn="base" hangingPunct="1">
        <a:spcBef>
          <a:spcPct val="0"/>
        </a:spcBef>
        <a:spcAft>
          <a:spcPct val="0"/>
        </a:spcAft>
        <a:defRPr kumimoji="1" sz="4000">
          <a:solidFill>
            <a:schemeClr val="tx2"/>
          </a:solidFill>
          <a:effectLst>
            <a:outerShdw blurRad="38100" dist="38100" dir="2700000" algn="tl">
              <a:srgbClr val="000000"/>
            </a:outerShdw>
          </a:effectLst>
          <a:latin typeface="Tahoma" pitchFamily="34" charset="0"/>
        </a:defRPr>
      </a:lvl4pPr>
      <a:lvl5pPr algn="l" rtl="0" eaLnBrk="1" fontAlgn="base" hangingPunct="1">
        <a:spcBef>
          <a:spcPct val="0"/>
        </a:spcBef>
        <a:spcAft>
          <a:spcPct val="0"/>
        </a:spcAft>
        <a:defRPr kumimoji="1" sz="4000">
          <a:solidFill>
            <a:schemeClr val="tx2"/>
          </a:solidFill>
          <a:effectLst>
            <a:outerShdw blurRad="38100" dist="38100" dir="2700000" algn="tl">
              <a:srgbClr val="000000"/>
            </a:outerShdw>
          </a:effectLst>
          <a:latin typeface="Tahoma" pitchFamily="34" charset="0"/>
        </a:defRPr>
      </a:lvl5pPr>
      <a:lvl6pPr marL="457200" algn="l" rtl="0" eaLnBrk="1" fontAlgn="base" hangingPunct="1">
        <a:spcBef>
          <a:spcPct val="0"/>
        </a:spcBef>
        <a:spcAft>
          <a:spcPct val="0"/>
        </a:spcAft>
        <a:defRPr kumimoji="1" sz="4000">
          <a:solidFill>
            <a:schemeClr val="tx2"/>
          </a:solidFill>
          <a:effectLst>
            <a:outerShdw blurRad="38100" dist="38100" dir="2700000" algn="tl">
              <a:srgbClr val="000000"/>
            </a:outerShdw>
          </a:effectLst>
          <a:latin typeface="Tahoma" pitchFamily="34" charset="0"/>
        </a:defRPr>
      </a:lvl6pPr>
      <a:lvl7pPr marL="914400" algn="l" rtl="0" eaLnBrk="1" fontAlgn="base" hangingPunct="1">
        <a:spcBef>
          <a:spcPct val="0"/>
        </a:spcBef>
        <a:spcAft>
          <a:spcPct val="0"/>
        </a:spcAft>
        <a:defRPr kumimoji="1" sz="4000">
          <a:solidFill>
            <a:schemeClr val="tx2"/>
          </a:solidFill>
          <a:effectLst>
            <a:outerShdw blurRad="38100" dist="38100" dir="2700000" algn="tl">
              <a:srgbClr val="000000"/>
            </a:outerShdw>
          </a:effectLst>
          <a:latin typeface="Tahoma" pitchFamily="34" charset="0"/>
        </a:defRPr>
      </a:lvl7pPr>
      <a:lvl8pPr marL="1371600" algn="l" rtl="0" eaLnBrk="1" fontAlgn="base" hangingPunct="1">
        <a:spcBef>
          <a:spcPct val="0"/>
        </a:spcBef>
        <a:spcAft>
          <a:spcPct val="0"/>
        </a:spcAft>
        <a:defRPr kumimoji="1" sz="4000">
          <a:solidFill>
            <a:schemeClr val="tx2"/>
          </a:solidFill>
          <a:effectLst>
            <a:outerShdw blurRad="38100" dist="38100" dir="2700000" algn="tl">
              <a:srgbClr val="000000"/>
            </a:outerShdw>
          </a:effectLst>
          <a:latin typeface="Tahoma" pitchFamily="34" charset="0"/>
        </a:defRPr>
      </a:lvl8pPr>
      <a:lvl9pPr marL="1828800" algn="l" rtl="0" eaLnBrk="1" fontAlgn="base" hangingPunct="1">
        <a:spcBef>
          <a:spcPct val="0"/>
        </a:spcBef>
        <a:spcAft>
          <a:spcPct val="0"/>
        </a:spcAft>
        <a:defRPr kumimoji="1" sz="4000">
          <a:solidFill>
            <a:schemeClr val="tx2"/>
          </a:solidFill>
          <a:effectLst>
            <a:outerShdw blurRad="38100" dist="38100" dir="2700000" algn="tl">
              <a:srgbClr val="000000"/>
            </a:outerShdw>
          </a:effectLst>
          <a:latin typeface="Tahoma" pitchFamily="34" charset="0"/>
        </a:defRPr>
      </a:lvl9pPr>
    </p:titleStyle>
    <p:bodyStyle>
      <a:lvl1pPr marL="342900" indent="-342900" algn="l" rtl="0" eaLnBrk="1" fontAlgn="base" hangingPunct="1">
        <a:spcBef>
          <a:spcPct val="20000"/>
        </a:spcBef>
        <a:spcAft>
          <a:spcPct val="0"/>
        </a:spcAft>
        <a:buClr>
          <a:schemeClr val="accent1"/>
        </a:buClr>
        <a:buSzPct val="85000"/>
        <a:buFont typeface="Wingdings 2" pitchFamily="18" charset="2"/>
        <a:buChar char="ã"/>
        <a:defRPr kumimoji="1" sz="2800">
          <a:solidFill>
            <a:schemeClr val="accent1"/>
          </a:solidFill>
          <a:effectLst>
            <a:outerShdw blurRad="38100" dist="38100" dir="2700000" algn="tl">
              <a:srgbClr val="C0C0C0"/>
            </a:outerShdw>
          </a:effectLst>
          <a:latin typeface="+mn-lt"/>
          <a:ea typeface="+mn-ea"/>
          <a:cs typeface="+mn-cs"/>
        </a:defRPr>
      </a:lvl1pPr>
      <a:lvl2pPr marL="742950" indent="-285750" algn="l" rtl="0" eaLnBrk="1" fontAlgn="base" hangingPunct="1">
        <a:spcBef>
          <a:spcPct val="20000"/>
        </a:spcBef>
        <a:spcAft>
          <a:spcPct val="0"/>
        </a:spcAft>
        <a:buClr>
          <a:schemeClr val="hlink"/>
        </a:buClr>
        <a:buSzPct val="85000"/>
        <a:buFont typeface="Wingdings" pitchFamily="2" charset="2"/>
        <a:buChar char="l"/>
        <a:defRPr kumimoji="1" sz="2300">
          <a:solidFill>
            <a:schemeClr val="hlink"/>
          </a:solidFill>
          <a:effectLst>
            <a:outerShdw blurRad="38100" dist="38100" dir="2700000" algn="tl">
              <a:srgbClr val="C0C0C0"/>
            </a:outerShdw>
          </a:effectLst>
          <a:latin typeface="+mn-lt"/>
        </a:defRPr>
      </a:lvl2pPr>
      <a:lvl3pPr marL="1143000" indent="-228600" algn="l" rtl="0" eaLnBrk="1" fontAlgn="base" hangingPunct="1">
        <a:spcBef>
          <a:spcPct val="20000"/>
        </a:spcBef>
        <a:spcAft>
          <a:spcPct val="0"/>
        </a:spcAft>
        <a:buClr>
          <a:schemeClr val="tx1"/>
        </a:buClr>
        <a:buFont typeface="Wingdings" pitchFamily="2" charset="2"/>
        <a:buChar char="Ø"/>
        <a:defRPr kumimoji="1" sz="2000">
          <a:solidFill>
            <a:schemeClr val="tx1"/>
          </a:solidFill>
          <a:effectLst>
            <a:outerShdw blurRad="38100" dist="38100" dir="2700000" algn="tl">
              <a:srgbClr val="C0C0C0"/>
            </a:outerShdw>
          </a:effectLst>
          <a:latin typeface="+mn-lt"/>
        </a:defRPr>
      </a:lvl3pPr>
      <a:lvl4pPr marL="1600200" indent="-228600" algn="l" rtl="0" eaLnBrk="1" fontAlgn="base" hangingPunct="1">
        <a:spcBef>
          <a:spcPct val="20000"/>
        </a:spcBef>
        <a:spcAft>
          <a:spcPct val="0"/>
        </a:spcAft>
        <a:buChar char="–"/>
        <a:defRPr kumimoji="1">
          <a:solidFill>
            <a:schemeClr val="tx1"/>
          </a:solidFill>
          <a:effectLst>
            <a:outerShdw blurRad="38100" dist="38100" dir="2700000" algn="tl">
              <a:srgbClr val="C0C0C0"/>
            </a:outerShdw>
          </a:effectLst>
          <a:latin typeface="+mn-lt"/>
        </a:defRPr>
      </a:lvl4pPr>
      <a:lvl5pPr marL="2057400" indent="-228600" algn="l" rtl="0" eaLnBrk="1" fontAlgn="base" hangingPunct="1">
        <a:spcBef>
          <a:spcPct val="20000"/>
        </a:spcBef>
        <a:spcAft>
          <a:spcPct val="0"/>
        </a:spcAft>
        <a:buChar char="»"/>
        <a:defRPr kumimoji="1">
          <a:solidFill>
            <a:schemeClr val="tx1"/>
          </a:solidFill>
          <a:effectLst>
            <a:outerShdw blurRad="38100" dist="38100" dir="2700000" algn="tl">
              <a:srgbClr val="C0C0C0"/>
            </a:outerShdw>
          </a:effectLst>
          <a:latin typeface="+mn-lt"/>
        </a:defRPr>
      </a:lvl5pPr>
      <a:lvl6pPr marL="2514600" indent="-228600" algn="l" rtl="0" eaLnBrk="1" fontAlgn="base" hangingPunct="1">
        <a:spcBef>
          <a:spcPct val="20000"/>
        </a:spcBef>
        <a:spcAft>
          <a:spcPct val="0"/>
        </a:spcAft>
        <a:buChar char="»"/>
        <a:defRPr kumimoji="1">
          <a:solidFill>
            <a:schemeClr val="tx1"/>
          </a:solidFill>
          <a:effectLst>
            <a:outerShdw blurRad="38100" dist="38100" dir="2700000" algn="tl">
              <a:srgbClr val="C0C0C0"/>
            </a:outerShdw>
          </a:effectLst>
          <a:latin typeface="+mn-lt"/>
        </a:defRPr>
      </a:lvl6pPr>
      <a:lvl7pPr marL="2971800" indent="-228600" algn="l" rtl="0" eaLnBrk="1" fontAlgn="base" hangingPunct="1">
        <a:spcBef>
          <a:spcPct val="20000"/>
        </a:spcBef>
        <a:spcAft>
          <a:spcPct val="0"/>
        </a:spcAft>
        <a:buChar char="»"/>
        <a:defRPr kumimoji="1">
          <a:solidFill>
            <a:schemeClr val="tx1"/>
          </a:solidFill>
          <a:effectLst>
            <a:outerShdw blurRad="38100" dist="38100" dir="2700000" algn="tl">
              <a:srgbClr val="C0C0C0"/>
            </a:outerShdw>
          </a:effectLst>
          <a:latin typeface="+mn-lt"/>
        </a:defRPr>
      </a:lvl7pPr>
      <a:lvl8pPr marL="3429000" indent="-228600" algn="l" rtl="0" eaLnBrk="1" fontAlgn="base" hangingPunct="1">
        <a:spcBef>
          <a:spcPct val="20000"/>
        </a:spcBef>
        <a:spcAft>
          <a:spcPct val="0"/>
        </a:spcAft>
        <a:buChar char="»"/>
        <a:defRPr kumimoji="1">
          <a:solidFill>
            <a:schemeClr val="tx1"/>
          </a:solidFill>
          <a:effectLst>
            <a:outerShdw blurRad="38100" dist="38100" dir="2700000" algn="tl">
              <a:srgbClr val="C0C0C0"/>
            </a:outerShdw>
          </a:effectLst>
          <a:latin typeface="+mn-lt"/>
        </a:defRPr>
      </a:lvl8pPr>
      <a:lvl9pPr marL="3886200" indent="-228600" algn="l" rtl="0" eaLnBrk="1" fontAlgn="base" hangingPunct="1">
        <a:spcBef>
          <a:spcPct val="20000"/>
        </a:spcBef>
        <a:spcAft>
          <a:spcPct val="0"/>
        </a:spcAft>
        <a:buChar char="»"/>
        <a:defRPr kumimoji="1">
          <a:solidFill>
            <a:schemeClr val="tx1"/>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smtClean="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rgbClr val="FFFFFF">
                    <a:lumMod val="85000"/>
                  </a:srgbClr>
                </a:solidFill>
                <a:latin typeface="Arial"/>
                <a:cs typeface="CiscoSans Thin"/>
              </a:rPr>
              <a:pPr algn="r" defTabSz="610744" fontAlgn="auto">
                <a:spcBef>
                  <a:spcPts val="0"/>
                </a:spcBef>
                <a:spcAft>
                  <a:spcPts val="0"/>
                </a:spcAft>
                <a:defRPr/>
              </a:pPr>
              <a:t>‹#›</a:t>
            </a:fld>
            <a:endParaRPr lang="en-US" sz="600" dirty="0">
              <a:solidFill>
                <a:srgbClr val="FFFFFF">
                  <a:lumMod val="85000"/>
                </a:srgbClr>
              </a:solidFill>
              <a:latin typeface="Arial"/>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rgbClr val="FFFFFF">
                    <a:lumMod val="85000"/>
                  </a:srgbClr>
                </a:solidFill>
                <a:latin typeface="Arial"/>
                <a:cs typeface="CiscoSans Thin"/>
              </a:rPr>
              <a:t>© </a:t>
            </a:r>
            <a:r>
              <a:rPr lang="en-US" sz="600" dirty="0" smtClean="0">
                <a:solidFill>
                  <a:srgbClr val="FFFFFF">
                    <a:lumMod val="85000"/>
                  </a:srgbClr>
                </a:solidFill>
                <a:latin typeface="Arial"/>
                <a:cs typeface="CiscoSans Thin"/>
              </a:rPr>
              <a:t>2016  </a:t>
            </a:r>
            <a:r>
              <a:rPr lang="en-US" sz="600" dirty="0">
                <a:solidFill>
                  <a:srgbClr val="FFFFFF">
                    <a:lumMod val="85000"/>
                  </a:srgbClr>
                </a:solidFill>
                <a:latin typeface="Arial"/>
                <a:cs typeface="CiscoSans Thin"/>
              </a:rPr>
              <a:t>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grpSp>
    </p:spTree>
    <p:extLst>
      <p:ext uri="{BB962C8B-B14F-4D97-AF65-F5344CB8AC3E}">
        <p14:creationId xmlns:p14="http://schemas.microsoft.com/office/powerpoint/2010/main" val="392193106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 id="2147484057" r:id="rId12"/>
    <p:sldLayoutId id="2147484058" r:id="rId13"/>
    <p:sldLayoutId id="2147484059" r:id="rId14"/>
  </p:sldLayoutIdLst>
  <p:transition spd="slow">
    <p:wipe/>
  </p:transition>
  <p:timing>
    <p:tnLst>
      <p:par>
        <p:cTn id="1" dur="indefinite" restart="never" nodeType="tmRoot"/>
      </p:par>
    </p:tnLst>
  </p:timing>
  <p:hf hdr="0" dt="0"/>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8.xml"/><Relationship Id="rId1" Type="http://schemas.openxmlformats.org/officeDocument/2006/relationships/themeOverride" Target="../theme/themeOverride5.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8.xml"/><Relationship Id="rId1" Type="http://schemas.openxmlformats.org/officeDocument/2006/relationships/themeOverride" Target="../theme/themeOverride6.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8.xml"/><Relationship Id="rId1" Type="http://schemas.openxmlformats.org/officeDocument/2006/relationships/themeOverride" Target="../theme/themeOverride7.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1.xml"/><Relationship Id="rId7" Type="http://schemas.openxmlformats.org/officeDocument/2006/relationships/image" Target="../media/image17.png"/><Relationship Id="rId2" Type="http://schemas.openxmlformats.org/officeDocument/2006/relationships/slideLayout" Target="../slideLayouts/slideLayout28.xml"/><Relationship Id="rId1" Type="http://schemas.openxmlformats.org/officeDocument/2006/relationships/themeOverride" Target="../theme/themeOverride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8.xml"/><Relationship Id="rId1" Type="http://schemas.openxmlformats.org/officeDocument/2006/relationships/themeOverride" Target="../theme/themeOverride9.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8.xml"/><Relationship Id="rId1" Type="http://schemas.openxmlformats.org/officeDocument/2006/relationships/themeOverride" Target="../theme/themeOverride10.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8.xml"/><Relationship Id="rId1" Type="http://schemas.openxmlformats.org/officeDocument/2006/relationships/themeOverride" Target="../theme/themeOverride1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8.xml"/><Relationship Id="rId1" Type="http://schemas.openxmlformats.org/officeDocument/2006/relationships/themeOverride" Target="../theme/themeOverride1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8.xml"/><Relationship Id="rId1" Type="http://schemas.openxmlformats.org/officeDocument/2006/relationships/themeOverride" Target="../theme/themeOverride13.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8.xml"/><Relationship Id="rId1" Type="http://schemas.openxmlformats.org/officeDocument/2006/relationships/themeOverride" Target="../theme/themeOverride14.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8.xml"/><Relationship Id="rId1" Type="http://schemas.openxmlformats.org/officeDocument/2006/relationships/themeOverride" Target="../theme/themeOverride15.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8.xml"/><Relationship Id="rId1" Type="http://schemas.openxmlformats.org/officeDocument/2006/relationships/themeOverride" Target="../theme/themeOverride16.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8.xml"/><Relationship Id="rId1" Type="http://schemas.openxmlformats.org/officeDocument/2006/relationships/themeOverride" Target="../theme/themeOverride17.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8.xml"/><Relationship Id="rId1" Type="http://schemas.openxmlformats.org/officeDocument/2006/relationships/themeOverride" Target="../theme/themeOverride1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8.xml"/><Relationship Id="rId1" Type="http://schemas.openxmlformats.org/officeDocument/2006/relationships/themeOverride" Target="../theme/themeOverride19.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8.xml"/><Relationship Id="rId1" Type="http://schemas.openxmlformats.org/officeDocument/2006/relationships/themeOverride" Target="../theme/themeOverride2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8.xml"/><Relationship Id="rId1" Type="http://schemas.openxmlformats.org/officeDocument/2006/relationships/themeOverride" Target="../theme/themeOverride21.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8.xml"/><Relationship Id="rId1" Type="http://schemas.openxmlformats.org/officeDocument/2006/relationships/themeOverride" Target="../theme/themeOverride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8.xml"/><Relationship Id="rId1" Type="http://schemas.openxmlformats.org/officeDocument/2006/relationships/themeOverride" Target="../theme/themeOverride23.xml"/><Relationship Id="rId5" Type="http://schemas.openxmlformats.org/officeDocument/2006/relationships/image" Target="../media/image39.jpeg"/><Relationship Id="rId4" Type="http://schemas.openxmlformats.org/officeDocument/2006/relationships/image" Target="../media/image38.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8.xml"/><Relationship Id="rId1" Type="http://schemas.openxmlformats.org/officeDocument/2006/relationships/themeOverride" Target="../theme/themeOverride24.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8.xml"/><Relationship Id="rId1" Type="http://schemas.openxmlformats.org/officeDocument/2006/relationships/themeOverride" Target="../theme/themeOverride25.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8.xml"/><Relationship Id="rId1" Type="http://schemas.openxmlformats.org/officeDocument/2006/relationships/themeOverride" Target="../theme/themeOverride26.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8.xml"/><Relationship Id="rId1" Type="http://schemas.openxmlformats.org/officeDocument/2006/relationships/themeOverride" Target="../theme/themeOverride27.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8.xml"/><Relationship Id="rId1" Type="http://schemas.openxmlformats.org/officeDocument/2006/relationships/themeOverride" Target="../theme/themeOverride28.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8.xml"/><Relationship Id="rId1" Type="http://schemas.openxmlformats.org/officeDocument/2006/relationships/themeOverride" Target="../theme/themeOverride29.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8.xml"/><Relationship Id="rId1" Type="http://schemas.openxmlformats.org/officeDocument/2006/relationships/themeOverride" Target="../theme/themeOverride30.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8.xml"/><Relationship Id="rId1" Type="http://schemas.openxmlformats.org/officeDocument/2006/relationships/themeOverride" Target="../theme/themeOverride31.xml"/><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8.xml"/><Relationship Id="rId1" Type="http://schemas.openxmlformats.org/officeDocument/2006/relationships/themeOverride" Target="../theme/themeOverride1.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8.xml"/><Relationship Id="rId1" Type="http://schemas.openxmlformats.org/officeDocument/2006/relationships/themeOverride" Target="../theme/themeOverride3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38.xml"/><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slideLayout" Target="../slideLayouts/slideLayout28.xml"/><Relationship Id="rId1" Type="http://schemas.openxmlformats.org/officeDocument/2006/relationships/themeOverride" Target="../theme/themeOverride33.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63.png"/><Relationship Id="rId2" Type="http://schemas.openxmlformats.org/officeDocument/2006/relationships/slideLayout" Target="../slideLayouts/slideLayout28.xml"/><Relationship Id="rId1" Type="http://schemas.openxmlformats.org/officeDocument/2006/relationships/themeOverride" Target="../theme/themeOverride3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8.xml"/><Relationship Id="rId1" Type="http://schemas.openxmlformats.org/officeDocument/2006/relationships/themeOverride" Target="../theme/themeOverride35.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8.xml"/><Relationship Id="rId1" Type="http://schemas.openxmlformats.org/officeDocument/2006/relationships/themeOverride" Target="../theme/themeOverride36.xml"/><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8.xml"/><Relationship Id="rId1" Type="http://schemas.openxmlformats.org/officeDocument/2006/relationships/themeOverride" Target="../theme/themeOverride37.xml"/><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8.xml"/><Relationship Id="rId1" Type="http://schemas.openxmlformats.org/officeDocument/2006/relationships/themeOverride" Target="../theme/themeOverride38.xml"/><Relationship Id="rId5" Type="http://schemas.openxmlformats.org/officeDocument/2006/relationships/image" Target="../media/image68.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8.xml"/><Relationship Id="rId1" Type="http://schemas.openxmlformats.org/officeDocument/2006/relationships/themeOverride" Target="../theme/themeOverride39.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8.xml"/><Relationship Id="rId1" Type="http://schemas.openxmlformats.org/officeDocument/2006/relationships/themeOverride" Target="../theme/themeOverride40.xml"/><Relationship Id="rId5" Type="http://schemas.openxmlformats.org/officeDocument/2006/relationships/image" Target="../media/image71.png"/><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8.xml"/><Relationship Id="rId1" Type="http://schemas.openxmlformats.org/officeDocument/2006/relationships/themeOverride" Target="../theme/themeOverride41.xml"/><Relationship Id="rId5" Type="http://schemas.openxmlformats.org/officeDocument/2006/relationships/image" Target="../media/image73.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8.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8.xml"/><Relationship Id="rId1" Type="http://schemas.openxmlformats.org/officeDocument/2006/relationships/themeOverride" Target="../theme/themeOverride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8.xml"/><Relationship Id="rId1" Type="http://schemas.openxmlformats.org/officeDocument/2006/relationships/themeOverride" Target="../theme/themeOverride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8.xml"/><Relationship Id="rId1" Type="http://schemas.openxmlformats.org/officeDocument/2006/relationships/themeOverride" Target="../theme/themeOverride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STP, PVST+, RSTP</a:t>
            </a:r>
            <a:endParaRPr lang="en-US" dirty="0"/>
          </a:p>
        </p:txBody>
      </p:sp>
      <p:sp>
        <p:nvSpPr>
          <p:cNvPr id="3" name="Subtitle 2"/>
          <p:cNvSpPr>
            <a:spLocks noGrp="1"/>
          </p:cNvSpPr>
          <p:nvPr>
            <p:ph type="subTitle" idx="1"/>
          </p:nvPr>
        </p:nvSpPr>
        <p:spPr/>
        <p:txBody>
          <a:bodyPr/>
          <a:lstStyle/>
          <a:p>
            <a:endParaRPr lang="en-US"/>
          </a:p>
        </p:txBody>
      </p:sp>
      <p:sp>
        <p:nvSpPr>
          <p:cNvPr id="2" name="Footer Placeholder 1"/>
          <p:cNvSpPr>
            <a:spLocks noGrp="1"/>
          </p:cNvSpPr>
          <p:nvPr>
            <p:ph type="ftr" sz="quarter" idx="11"/>
          </p:nvPr>
        </p:nvSpPr>
        <p:spPr/>
        <p:txBody>
          <a:bodyPr/>
          <a:lstStyle/>
          <a:p>
            <a:pPr>
              <a:defRPr/>
            </a:pPr>
            <a:endParaRPr lang="en-US" altLang="en-US"/>
          </a:p>
        </p:txBody>
      </p:sp>
      <p:sp>
        <p:nvSpPr>
          <p:cNvPr id="4" name="Slide Number Placeholder 3"/>
          <p:cNvSpPr>
            <a:spLocks noGrp="1"/>
          </p:cNvSpPr>
          <p:nvPr>
            <p:ph type="sldNum" sz="quarter" idx="12"/>
          </p:nvPr>
        </p:nvSpPr>
        <p:spPr/>
        <p:txBody>
          <a:bodyPr/>
          <a:lstStyle/>
          <a:p>
            <a:pPr>
              <a:defRPr/>
            </a:pPr>
            <a:fld id="{C663F06F-B353-4171-B73E-8B37D1EB7F7B}" type="slidenum">
              <a:rPr lang="en-US" altLang="en-US" smtClean="0"/>
              <a:pPr>
                <a:defRPr/>
              </a:pPr>
              <a:t>1</a:t>
            </a:fld>
            <a:endParaRPr lang="en-US" altLang="en-US"/>
          </a:p>
        </p:txBody>
      </p:sp>
    </p:spTree>
    <p:extLst>
      <p:ext uri="{BB962C8B-B14F-4D97-AF65-F5344CB8AC3E}">
        <p14:creationId xmlns:p14="http://schemas.microsoft.com/office/powerpoint/2010/main" val="34365047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sr-Latn-RS" dirty="0" smtClean="0"/>
              <a:t>Da li postoje problemi sa </a:t>
            </a:r>
            <a:r>
              <a:rPr lang="sr-Latn-RS" dirty="0" err="1" smtClean="0"/>
              <a:t>redundansom</a:t>
            </a:r>
            <a:r>
              <a:rPr lang="sr-Latn-RS" dirty="0" smtClean="0"/>
              <a:t> na L3? Obrazložiti.</a:t>
            </a:r>
            <a:endParaRPr lang="en-US" dirty="0"/>
          </a:p>
        </p:txBody>
      </p:sp>
      <p:sp>
        <p:nvSpPr>
          <p:cNvPr id="3" name="Title 2"/>
          <p:cNvSpPr>
            <a:spLocks noGrp="1"/>
          </p:cNvSpPr>
          <p:nvPr>
            <p:ph type="title"/>
          </p:nvPr>
        </p:nvSpPr>
        <p:spPr/>
        <p:txBody>
          <a:bodyPr/>
          <a:lstStyle/>
          <a:p>
            <a:r>
              <a:rPr lang="sr-Latn-RS" dirty="0" err="1" smtClean="0"/>
              <a:t>Redundansa</a:t>
            </a:r>
            <a:r>
              <a:rPr lang="sr-Latn-RS" dirty="0" smtClean="0"/>
              <a:t> na L3</a:t>
            </a:r>
            <a:endParaRPr lang="en-US" dirty="0"/>
          </a:p>
        </p:txBody>
      </p:sp>
      <p:sp>
        <p:nvSpPr>
          <p:cNvPr id="4" name="Slide Number Placeholder 3"/>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10</a:t>
            </a:fld>
            <a:endParaRPr lang="en-US" kern="0" dirty="0">
              <a:solidFill>
                <a:srgbClr val="595959"/>
              </a:solidFill>
            </a:endParaRPr>
          </a:p>
        </p:txBody>
      </p:sp>
    </p:spTree>
    <p:extLst>
      <p:ext uri="{BB962C8B-B14F-4D97-AF65-F5344CB8AC3E}">
        <p14:creationId xmlns:p14="http://schemas.microsoft.com/office/powerpoint/2010/main" val="325228710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406399" y="822191"/>
            <a:ext cx="4349869" cy="4155319"/>
          </a:xfrm>
        </p:spPr>
        <p:txBody>
          <a:bodyPr/>
          <a:lstStyle/>
          <a:p>
            <a:r>
              <a:rPr lang="en-US" altLang="ja-JP" dirty="0" smtClean="0"/>
              <a:t>Spanning Tree Protocol (STP) </a:t>
            </a:r>
            <a:r>
              <a:rPr lang="sr-Latn-RS" altLang="ja-JP" dirty="0" smtClean="0"/>
              <a:t>kreira (samo) jedan logički put kroz mrežu sa </a:t>
            </a:r>
            <a:r>
              <a:rPr lang="sr-Latn-RS" altLang="ja-JP" dirty="0" err="1" smtClean="0"/>
              <a:t>svičevima</a:t>
            </a:r>
            <a:r>
              <a:rPr lang="en-US" altLang="ja-JP" dirty="0" smtClean="0"/>
              <a:t>.</a:t>
            </a:r>
          </a:p>
          <a:p>
            <a:pPr lvl="1"/>
            <a:r>
              <a:rPr lang="sr-Latn-RS" altLang="ja-JP" dirty="0" smtClean="0"/>
              <a:t>Blokira redundantne puteve koji mogu prouzrokovati petlje.</a:t>
            </a:r>
            <a:endParaRPr lang="en-US" altLang="ja-JP" dirty="0" smtClean="0"/>
          </a:p>
          <a:p>
            <a:pPr lvl="1"/>
            <a:r>
              <a:rPr lang="en-US" altLang="ja-JP" dirty="0" smtClean="0"/>
              <a:t>STP </a:t>
            </a:r>
            <a:r>
              <a:rPr lang="sr-Latn-RS" altLang="ja-JP" dirty="0" smtClean="0"/>
              <a:t>šalje B</a:t>
            </a:r>
            <a:r>
              <a:rPr lang="en-US" altLang="ja-JP" dirty="0" smtClean="0"/>
              <a:t>ridge </a:t>
            </a:r>
            <a:r>
              <a:rPr lang="sr-Latn-RS" altLang="ja-JP" dirty="0" smtClean="0"/>
              <a:t>P</a:t>
            </a:r>
            <a:r>
              <a:rPr lang="en-US" altLang="ja-JP" dirty="0" err="1" smtClean="0"/>
              <a:t>rotocol</a:t>
            </a:r>
            <a:r>
              <a:rPr lang="en-US" altLang="ja-JP" dirty="0" smtClean="0"/>
              <a:t> </a:t>
            </a:r>
            <a:r>
              <a:rPr lang="sr-Latn-RS" altLang="ja-JP" dirty="0" smtClean="0"/>
              <a:t>D</a:t>
            </a:r>
            <a:r>
              <a:rPr lang="en-US" altLang="ja-JP" dirty="0" err="1" smtClean="0"/>
              <a:t>ata</a:t>
            </a:r>
            <a:r>
              <a:rPr lang="en-US" altLang="ja-JP" dirty="0" smtClean="0"/>
              <a:t> </a:t>
            </a:r>
            <a:r>
              <a:rPr lang="sr-Latn-RS" altLang="ja-JP" dirty="0" smtClean="0"/>
              <a:t>U</a:t>
            </a:r>
            <a:r>
              <a:rPr lang="en-US" altLang="ja-JP" dirty="0" smtClean="0"/>
              <a:t>nits (BPDU)</a:t>
            </a:r>
            <a:r>
              <a:rPr lang="sr-Latn-RS" altLang="ja-JP" dirty="0" smtClean="0"/>
              <a:t> pakete</a:t>
            </a:r>
            <a:r>
              <a:rPr lang="en-US" altLang="ja-JP" dirty="0" smtClean="0"/>
              <a:t> </a:t>
            </a:r>
            <a:r>
              <a:rPr lang="sr-Latn-RS" altLang="ja-JP" dirty="0" smtClean="0"/>
              <a:t>između L</a:t>
            </a:r>
            <a:r>
              <a:rPr lang="en-US" altLang="ja-JP" dirty="0" smtClean="0"/>
              <a:t>2 </a:t>
            </a:r>
            <a:r>
              <a:rPr lang="sr-Latn-RS" altLang="ja-JP" dirty="0" smtClean="0"/>
              <a:t>uređaja kako bi uređaji uspostavili samo jedan logički put</a:t>
            </a:r>
            <a:r>
              <a:rPr lang="en-US" altLang="ja-JP" dirty="0" smtClean="0"/>
              <a:t>.</a:t>
            </a:r>
          </a:p>
          <a:p>
            <a:r>
              <a:rPr lang="sr-Latn-RS" altLang="ja-JP" dirty="0" smtClean="0"/>
              <a:t>P</a:t>
            </a:r>
            <a:r>
              <a:rPr lang="en-US" altLang="ja-JP" dirty="0" smtClean="0"/>
              <a:t>ort </a:t>
            </a:r>
            <a:r>
              <a:rPr lang="sr-Latn-RS" altLang="ja-JP" dirty="0" smtClean="0"/>
              <a:t>na </a:t>
            </a:r>
            <a:r>
              <a:rPr lang="en-US" altLang="ja-JP" dirty="0" smtClean="0"/>
              <a:t>S2 </a:t>
            </a:r>
            <a:r>
              <a:rPr lang="sr-Latn-RS" altLang="ja-JP" dirty="0" smtClean="0"/>
              <a:t>je blokiran u normalnom režimu rada tako da postoji samo jedan put.</a:t>
            </a:r>
            <a:endParaRPr lang="en-US" altLang="ja-JP" dirty="0" smtClean="0"/>
          </a:p>
          <a:p>
            <a:r>
              <a:rPr lang="sr-Latn-RS" altLang="ja-JP" dirty="0" smtClean="0"/>
              <a:t>Ako (kada) </a:t>
            </a:r>
            <a:r>
              <a:rPr lang="sr-Latn-RS" altLang="ja-JP" dirty="0" err="1" smtClean="0"/>
              <a:t>trank</a:t>
            </a:r>
            <a:r>
              <a:rPr lang="sr-Latn-RS" altLang="ja-JP" dirty="0" smtClean="0"/>
              <a:t> 1</a:t>
            </a:r>
            <a:r>
              <a:rPr lang="en-US" altLang="ja-JP" dirty="0" smtClean="0"/>
              <a:t> </a:t>
            </a:r>
            <a:r>
              <a:rPr lang="sr-Latn-RS" altLang="ja-JP" dirty="0" smtClean="0"/>
              <a:t>„padne“</a:t>
            </a:r>
            <a:r>
              <a:rPr lang="en-US" altLang="ja-JP" dirty="0" smtClean="0"/>
              <a:t>, </a:t>
            </a:r>
            <a:r>
              <a:rPr lang="sr-Latn-RS" altLang="ja-JP" dirty="0" smtClean="0"/>
              <a:t>blokirani port na </a:t>
            </a:r>
            <a:r>
              <a:rPr lang="en-US" altLang="ja-JP" dirty="0" smtClean="0"/>
              <a:t>S2 </a:t>
            </a:r>
            <a:r>
              <a:rPr lang="sr-Latn-RS" altLang="ja-JP" dirty="0" smtClean="0"/>
              <a:t>se </a:t>
            </a:r>
            <a:r>
              <a:rPr lang="sr-Latn-RS" altLang="ja-JP" dirty="0" err="1" smtClean="0"/>
              <a:t>odblokira</a:t>
            </a:r>
            <a:r>
              <a:rPr lang="sr-Latn-RS" altLang="ja-JP" dirty="0" smtClean="0"/>
              <a:t> kako bi saobraćaj mogao da teče između</a:t>
            </a:r>
            <a:r>
              <a:rPr lang="en-US" altLang="ja-JP" dirty="0" smtClean="0"/>
              <a:t> S2 </a:t>
            </a:r>
            <a:r>
              <a:rPr lang="sr-Latn-RS" altLang="ja-JP" dirty="0" smtClean="0"/>
              <a:t>i</a:t>
            </a:r>
            <a:r>
              <a:rPr lang="en-US" altLang="ja-JP" dirty="0" smtClean="0"/>
              <a:t> S3.</a:t>
            </a:r>
          </a:p>
        </p:txBody>
      </p:sp>
      <p:sp>
        <p:nvSpPr>
          <p:cNvPr id="8194" name="Rectangle 2"/>
          <p:cNvSpPr>
            <a:spLocks noGrp="1" noChangeArrowheads="1"/>
          </p:cNvSpPr>
          <p:nvPr>
            <p:ph type="title"/>
          </p:nvPr>
        </p:nvSpPr>
        <p:spPr/>
        <p:txBody>
          <a:bodyPr/>
          <a:lstStyle/>
          <a:p>
            <a:r>
              <a:rPr lang="en-US" altLang="en-US" sz="1600" dirty="0"/>
              <a:t>STP </a:t>
            </a:r>
            <a:r>
              <a:rPr lang="sr-Latn-RS" altLang="en-US" sz="1600" dirty="0"/>
              <a:t>princip rada </a:t>
            </a:r>
            <a:r>
              <a:rPr lang="sr-Latn-RS" altLang="en-US" sz="1600" dirty="0" smtClean="0"/>
              <a:t/>
            </a:r>
            <a:br>
              <a:rPr lang="sr-Latn-RS" altLang="en-US" sz="1600" dirty="0" smtClean="0"/>
            </a:br>
            <a:r>
              <a:rPr lang="en-US" altLang="en-US" dirty="0" smtClean="0"/>
              <a:t>Spanning Tree </a:t>
            </a:r>
            <a:r>
              <a:rPr lang="sr-Latn-RS" altLang="en-US" dirty="0" smtClean="0"/>
              <a:t>algoritam: Uvod</a:t>
            </a:r>
            <a:endParaRPr lang="en-US" altLang="en-US" dirty="0" smtClean="0"/>
          </a:p>
        </p:txBody>
      </p:sp>
      <p:pic>
        <p:nvPicPr>
          <p:cNvPr id="3" name="Picture 2"/>
          <p:cNvPicPr>
            <a:picLocks noChangeAspect="1"/>
          </p:cNvPicPr>
          <p:nvPr/>
        </p:nvPicPr>
        <p:blipFill>
          <a:blip r:embed="rId4"/>
          <a:stretch>
            <a:fillRect/>
          </a:stretch>
        </p:blipFill>
        <p:spPr>
          <a:xfrm>
            <a:off x="5494866" y="2773068"/>
            <a:ext cx="3334279" cy="1852377"/>
          </a:xfrm>
          <a:prstGeom prst="rect">
            <a:avLst/>
          </a:prstGeom>
        </p:spPr>
      </p:pic>
      <p:pic>
        <p:nvPicPr>
          <p:cNvPr id="4" name="Picture 3"/>
          <p:cNvPicPr>
            <a:picLocks noChangeAspect="1"/>
          </p:cNvPicPr>
          <p:nvPr/>
        </p:nvPicPr>
        <p:blipFill>
          <a:blip r:embed="rId5"/>
          <a:stretch>
            <a:fillRect/>
          </a:stretch>
        </p:blipFill>
        <p:spPr>
          <a:xfrm>
            <a:off x="5486400" y="432661"/>
            <a:ext cx="3657600" cy="2083526"/>
          </a:xfrm>
          <a:prstGeom prst="rect">
            <a:avLst/>
          </a:prstGeom>
        </p:spPr>
      </p:pic>
      <p:sp>
        <p:nvSpPr>
          <p:cNvPr id="2" name="Slide Number Placeholder 1"/>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11</a:t>
            </a:fld>
            <a:endParaRPr lang="en-US" kern="0" dirty="0">
              <a:solidFill>
                <a:srgbClr val="595959"/>
              </a:solidFill>
            </a:endParaRPr>
          </a:p>
        </p:txBody>
      </p:sp>
    </p:spTree>
    <p:extLst>
      <p:ext uri="{BB962C8B-B14F-4D97-AF65-F5344CB8AC3E}">
        <p14:creationId xmlns:p14="http://schemas.microsoft.com/office/powerpoint/2010/main" val="3573179751"/>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20133" y="1134534"/>
            <a:ext cx="8221134" cy="3318933"/>
          </a:xfrm>
        </p:spPr>
        <p:txBody>
          <a:bodyPr/>
          <a:lstStyle/>
          <a:p>
            <a:r>
              <a:rPr lang="en-US" altLang="ja-JP" dirty="0" smtClean="0"/>
              <a:t>Root bridge – </a:t>
            </a:r>
            <a:r>
              <a:rPr lang="sr-Latn-RS" altLang="ja-JP" dirty="0" smtClean="0"/>
              <a:t>jedan L2 uređaj na mreži</a:t>
            </a:r>
            <a:r>
              <a:rPr lang="en-US" altLang="ja-JP" dirty="0" smtClean="0"/>
              <a:t>.</a:t>
            </a:r>
          </a:p>
          <a:p>
            <a:r>
              <a:rPr lang="en-US" altLang="ja-JP" dirty="0" smtClean="0"/>
              <a:t>Root port – </a:t>
            </a:r>
            <a:r>
              <a:rPr lang="sr-Latn-RS" altLang="ja-JP" dirty="0" smtClean="0"/>
              <a:t>jedan port na </a:t>
            </a:r>
            <a:r>
              <a:rPr lang="sr-Latn-RS" altLang="ja-JP" dirty="0" err="1" smtClean="0"/>
              <a:t>sviču</a:t>
            </a:r>
            <a:r>
              <a:rPr lang="sr-Latn-RS" altLang="ja-JP" dirty="0" smtClean="0"/>
              <a:t> koji ima najmanju cenu</a:t>
            </a:r>
            <a:r>
              <a:rPr lang="en-US" altLang="ja-JP" dirty="0" smtClean="0"/>
              <a:t/>
            </a:r>
            <a:br>
              <a:rPr lang="en-US" altLang="ja-JP" dirty="0" smtClean="0"/>
            </a:br>
            <a:r>
              <a:rPr lang="sr-Latn-RS" altLang="ja-JP" dirty="0" smtClean="0"/>
              <a:t>do</a:t>
            </a:r>
            <a:r>
              <a:rPr lang="en-US" altLang="ja-JP" dirty="0" smtClean="0"/>
              <a:t> root </a:t>
            </a:r>
            <a:r>
              <a:rPr lang="sr-Latn-RS" altLang="ja-JP" dirty="0" smtClean="0"/>
              <a:t>bridža</a:t>
            </a:r>
            <a:r>
              <a:rPr lang="en-US" altLang="ja-JP" dirty="0" smtClean="0"/>
              <a:t>.</a:t>
            </a:r>
          </a:p>
          <a:p>
            <a:r>
              <a:rPr lang="en-US" altLang="ja-JP" dirty="0" smtClean="0"/>
              <a:t>Designated port – </a:t>
            </a:r>
            <a:r>
              <a:rPr lang="sr-Latn-RS" altLang="ja-JP" dirty="0" smtClean="0"/>
              <a:t>izabrani port na svakom segmentu</a:t>
            </a:r>
            <a:br>
              <a:rPr lang="sr-Latn-RS" altLang="ja-JP" dirty="0" smtClean="0"/>
            </a:br>
            <a:r>
              <a:rPr lang="en-US" altLang="ja-JP" dirty="0" smtClean="0"/>
              <a:t>(link</a:t>
            </a:r>
            <a:r>
              <a:rPr lang="sr-Latn-RS" altLang="ja-JP" dirty="0" smtClean="0"/>
              <a:t>u</a:t>
            </a:r>
            <a:r>
              <a:rPr lang="en-US" altLang="ja-JP" dirty="0" smtClean="0"/>
              <a:t>), </a:t>
            </a:r>
            <a:r>
              <a:rPr lang="sr-Latn-RS" altLang="ja-JP" dirty="0" smtClean="0"/>
              <a:t>na osnovu cene do </a:t>
            </a:r>
            <a:r>
              <a:rPr lang="sr-Latn-RS" altLang="ja-JP" dirty="0" err="1" smtClean="0"/>
              <a:t>root</a:t>
            </a:r>
            <a:r>
              <a:rPr lang="sr-Latn-RS" altLang="ja-JP" dirty="0" smtClean="0"/>
              <a:t> bridža za svaku stranu linka</a:t>
            </a:r>
            <a:r>
              <a:rPr lang="en-US" altLang="ja-JP" dirty="0" smtClean="0"/>
              <a:t>.</a:t>
            </a:r>
          </a:p>
          <a:p>
            <a:r>
              <a:rPr lang="en-US" altLang="ja-JP" dirty="0" smtClean="0"/>
              <a:t>Alternate port – (</a:t>
            </a:r>
            <a:r>
              <a:rPr lang="sr-Latn-RS" altLang="ja-JP" dirty="0" smtClean="0"/>
              <a:t>jedino kod </a:t>
            </a:r>
            <a:r>
              <a:rPr lang="en-US" altLang="ja-JP" dirty="0" smtClean="0"/>
              <a:t>RSTP </a:t>
            </a:r>
            <a:r>
              <a:rPr lang="sr-Latn-RS" altLang="ja-JP" dirty="0" smtClean="0"/>
              <a:t>protokol</a:t>
            </a:r>
            <a:r>
              <a:rPr lang="en-US" altLang="ja-JP" dirty="0" smtClean="0"/>
              <a:t>) </a:t>
            </a:r>
            <a:r>
              <a:rPr lang="en-US" dirty="0" smtClean="0"/>
              <a:t>backup port </a:t>
            </a:r>
            <a:r>
              <a:rPr lang="sr-Latn-RS" dirty="0" smtClean="0"/>
              <a:t>za </a:t>
            </a:r>
            <a:r>
              <a:rPr lang="en-US" dirty="0" smtClean="0"/>
              <a:t>designated </a:t>
            </a:r>
            <a:r>
              <a:rPr lang="en-US" dirty="0"/>
              <a:t>port </a:t>
            </a:r>
            <a:r>
              <a:rPr lang="sr-Latn-RS" dirty="0" smtClean="0"/>
              <a:t>kada druga strana nije </a:t>
            </a:r>
            <a:r>
              <a:rPr lang="en-US" dirty="0" smtClean="0"/>
              <a:t>root </a:t>
            </a:r>
            <a:r>
              <a:rPr lang="en-US" dirty="0"/>
              <a:t>port</a:t>
            </a:r>
            <a:r>
              <a:rPr lang="en-US" dirty="0" smtClean="0"/>
              <a:t>.</a:t>
            </a:r>
          </a:p>
          <a:p>
            <a:r>
              <a:rPr lang="en-US" dirty="0" smtClean="0"/>
              <a:t>Backup port – (</a:t>
            </a:r>
            <a:r>
              <a:rPr lang="sr-Latn-RS" dirty="0" smtClean="0"/>
              <a:t>jedino kod </a:t>
            </a:r>
            <a:r>
              <a:rPr lang="en-US" dirty="0" smtClean="0"/>
              <a:t>RSTP </a:t>
            </a:r>
            <a:r>
              <a:rPr lang="sr-Latn-RS" dirty="0" smtClean="0"/>
              <a:t>protokola</a:t>
            </a:r>
            <a:r>
              <a:rPr lang="en-US" dirty="0" smtClean="0"/>
              <a:t>) backup port </a:t>
            </a:r>
            <a:r>
              <a:rPr lang="sr-Latn-RS" dirty="0" smtClean="0"/>
              <a:t>za</a:t>
            </a:r>
            <a:r>
              <a:rPr lang="en-US" dirty="0" smtClean="0"/>
              <a:t> root port.</a:t>
            </a:r>
            <a:endParaRPr lang="en-US" dirty="0"/>
          </a:p>
        </p:txBody>
      </p:sp>
      <p:sp>
        <p:nvSpPr>
          <p:cNvPr id="8194" name="Rectangle 2"/>
          <p:cNvSpPr>
            <a:spLocks noGrp="1" noChangeArrowheads="1"/>
          </p:cNvSpPr>
          <p:nvPr>
            <p:ph type="title"/>
          </p:nvPr>
        </p:nvSpPr>
        <p:spPr/>
        <p:txBody>
          <a:bodyPr/>
          <a:lstStyle/>
          <a:p>
            <a:r>
              <a:rPr lang="en-US" altLang="en-US" sz="1600" dirty="0" smtClean="0"/>
              <a:t>STP </a:t>
            </a:r>
            <a:r>
              <a:rPr lang="sr-Latn-RS" altLang="en-US" sz="1600" dirty="0" smtClean="0"/>
              <a:t>princip rada</a:t>
            </a:r>
            <a:r>
              <a:rPr lang="en-US" altLang="en-US" sz="1600" dirty="0" smtClean="0"/>
              <a:t/>
            </a:r>
            <a:br>
              <a:rPr lang="en-US" altLang="en-US" sz="1600" dirty="0" smtClean="0"/>
            </a:br>
            <a:r>
              <a:rPr lang="en-US" altLang="en-US" dirty="0" smtClean="0"/>
              <a:t>Spanning Tree </a:t>
            </a:r>
            <a:r>
              <a:rPr lang="sr-Latn-RS" altLang="en-US" dirty="0" smtClean="0"/>
              <a:t>a</a:t>
            </a:r>
            <a:r>
              <a:rPr lang="en-US" altLang="en-US" dirty="0" err="1" smtClean="0"/>
              <a:t>lgorit</a:t>
            </a:r>
            <a:r>
              <a:rPr lang="sr-Latn-RS" altLang="en-US" dirty="0" smtClean="0"/>
              <a:t>a</a:t>
            </a:r>
            <a:r>
              <a:rPr lang="en-US" altLang="en-US" dirty="0" smtClean="0"/>
              <a:t>m: </a:t>
            </a:r>
            <a:r>
              <a:rPr lang="sr-Latn-RS" altLang="en-US" dirty="0" smtClean="0"/>
              <a:t>Uloge </a:t>
            </a:r>
            <a:r>
              <a:rPr lang="sr-Latn-RS" altLang="en-US" dirty="0" err="1" smtClean="0"/>
              <a:t>portova</a:t>
            </a:r>
            <a:endParaRPr lang="en-US" altLang="en-US" dirty="0" smtClean="0"/>
          </a:p>
        </p:txBody>
      </p:sp>
      <p:pic>
        <p:nvPicPr>
          <p:cNvPr id="2" name="Picture 1"/>
          <p:cNvPicPr>
            <a:picLocks noChangeAspect="1"/>
          </p:cNvPicPr>
          <p:nvPr/>
        </p:nvPicPr>
        <p:blipFill>
          <a:blip r:embed="rId4"/>
          <a:stretch>
            <a:fillRect/>
          </a:stretch>
        </p:blipFill>
        <p:spPr>
          <a:xfrm>
            <a:off x="5598400" y="629445"/>
            <a:ext cx="2815879" cy="1995222"/>
          </a:xfrm>
          <a:prstGeom prst="rect">
            <a:avLst/>
          </a:prstGeom>
        </p:spPr>
      </p:pic>
      <p:sp>
        <p:nvSpPr>
          <p:cNvPr id="3" name="Slide Number Placeholder 2"/>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12</a:t>
            </a:fld>
            <a:endParaRPr lang="en-US" kern="0" dirty="0">
              <a:solidFill>
                <a:srgbClr val="595959"/>
              </a:solidFill>
            </a:endParaRPr>
          </a:p>
        </p:txBody>
      </p:sp>
    </p:spTree>
    <p:extLst>
      <p:ext uri="{BB962C8B-B14F-4D97-AF65-F5344CB8AC3E}">
        <p14:creationId xmlns:p14="http://schemas.microsoft.com/office/powerpoint/2010/main" val="2044129383"/>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20133" y="1134534"/>
            <a:ext cx="5435600" cy="3318933"/>
          </a:xfrm>
        </p:spPr>
        <p:txBody>
          <a:bodyPr/>
          <a:lstStyle/>
          <a:p>
            <a:r>
              <a:rPr lang="sr-Latn-RS" altLang="ja-JP" dirty="0" smtClean="0"/>
              <a:t>Najmanji</a:t>
            </a:r>
            <a:r>
              <a:rPr lang="en-US" altLang="ja-JP" dirty="0" smtClean="0"/>
              <a:t> bridge ID (BID) </a:t>
            </a:r>
            <a:r>
              <a:rPr lang="sr-Latn-RS" altLang="ja-JP" dirty="0" smtClean="0"/>
              <a:t>postaje </a:t>
            </a:r>
            <a:r>
              <a:rPr lang="en-US" altLang="ja-JP" dirty="0" smtClean="0"/>
              <a:t>root bridge</a:t>
            </a:r>
          </a:p>
          <a:p>
            <a:pPr lvl="1"/>
            <a:r>
              <a:rPr lang="en-US" dirty="0" smtClean="0"/>
              <a:t>BID </a:t>
            </a:r>
            <a:r>
              <a:rPr lang="sr-Latn-RS" dirty="0" smtClean="0"/>
              <a:t>ima dva polja</a:t>
            </a:r>
            <a:r>
              <a:rPr lang="en-US" dirty="0" smtClean="0"/>
              <a:t>: </a:t>
            </a:r>
            <a:r>
              <a:rPr lang="sr-Latn-RS" dirty="0" smtClean="0"/>
              <a:t>prioritet bridža i </a:t>
            </a:r>
            <a:r>
              <a:rPr lang="en-US" dirty="0" smtClean="0"/>
              <a:t>MAC </a:t>
            </a:r>
            <a:r>
              <a:rPr lang="sr-Latn-RS" dirty="0" smtClean="0"/>
              <a:t>adresu</a:t>
            </a:r>
            <a:endParaRPr lang="en-US" dirty="0" smtClean="0"/>
          </a:p>
          <a:p>
            <a:pPr lvl="1"/>
            <a:r>
              <a:rPr lang="sr-Latn-RS" dirty="0" smtClean="0"/>
              <a:t>Prioritet je podrazumevano</a:t>
            </a:r>
            <a:r>
              <a:rPr lang="en-US" dirty="0" smtClean="0"/>
              <a:t> 32,768 (</a:t>
            </a:r>
            <a:r>
              <a:rPr lang="sr-Latn-RS" dirty="0" smtClean="0"/>
              <a:t>može se promeniti</a:t>
            </a:r>
            <a:r>
              <a:rPr lang="en-US" dirty="0" smtClean="0"/>
              <a:t>)</a:t>
            </a:r>
          </a:p>
          <a:p>
            <a:pPr lvl="1"/>
            <a:r>
              <a:rPr lang="sr-Latn-RS" dirty="0" smtClean="0"/>
              <a:t>Najmanja</a:t>
            </a:r>
            <a:r>
              <a:rPr lang="en-US" dirty="0" smtClean="0"/>
              <a:t> MAC </a:t>
            </a:r>
            <a:r>
              <a:rPr lang="sr-Latn-RS" dirty="0" smtClean="0"/>
              <a:t>adresa</a:t>
            </a:r>
            <a:r>
              <a:rPr lang="en-US" dirty="0" smtClean="0"/>
              <a:t> (</a:t>
            </a:r>
            <a:r>
              <a:rPr lang="sr-Latn-RS" dirty="0" smtClean="0"/>
              <a:t>ako prioriteti nisu promenjeni</a:t>
            </a:r>
            <a:r>
              <a:rPr lang="en-US" dirty="0" smtClean="0"/>
              <a:t>) </a:t>
            </a:r>
            <a:r>
              <a:rPr lang="sr-Latn-RS" dirty="0" smtClean="0"/>
              <a:t>postaje </a:t>
            </a:r>
            <a:r>
              <a:rPr lang="en-US" dirty="0" smtClean="0"/>
              <a:t>root bridge.</a:t>
            </a:r>
            <a:endParaRPr lang="en-US" dirty="0"/>
          </a:p>
        </p:txBody>
      </p:sp>
      <p:sp>
        <p:nvSpPr>
          <p:cNvPr id="8194" name="Rectangle 2"/>
          <p:cNvSpPr>
            <a:spLocks noGrp="1" noChangeArrowheads="1"/>
          </p:cNvSpPr>
          <p:nvPr>
            <p:ph type="title"/>
          </p:nvPr>
        </p:nvSpPr>
        <p:spPr/>
        <p:txBody>
          <a:bodyPr/>
          <a:lstStyle/>
          <a:p>
            <a:r>
              <a:rPr lang="en-US" altLang="en-US" sz="1600" dirty="0" smtClean="0"/>
              <a:t>STP </a:t>
            </a:r>
            <a:r>
              <a:rPr lang="sr-Latn-RS" altLang="en-US" sz="1600" dirty="0" smtClean="0"/>
              <a:t>princip rada</a:t>
            </a:r>
            <a:r>
              <a:rPr lang="en-US" altLang="en-US" sz="1600" dirty="0" smtClean="0"/>
              <a:t/>
            </a:r>
            <a:br>
              <a:rPr lang="en-US" altLang="en-US" sz="1600" dirty="0" smtClean="0"/>
            </a:br>
            <a:r>
              <a:rPr lang="en-US" altLang="en-US" dirty="0" smtClean="0"/>
              <a:t>Spanning Tree </a:t>
            </a:r>
            <a:r>
              <a:rPr lang="sr-Latn-RS" altLang="en-US" dirty="0" smtClean="0"/>
              <a:t>a</a:t>
            </a:r>
            <a:r>
              <a:rPr lang="en-US" altLang="en-US" dirty="0" err="1" smtClean="0"/>
              <a:t>lgorit</a:t>
            </a:r>
            <a:r>
              <a:rPr lang="sr-Latn-RS" altLang="en-US" dirty="0" smtClean="0"/>
              <a:t>a</a:t>
            </a:r>
            <a:r>
              <a:rPr lang="en-US" altLang="en-US" dirty="0" smtClean="0"/>
              <a:t>m: Root Bridge</a:t>
            </a:r>
          </a:p>
        </p:txBody>
      </p:sp>
      <p:pic>
        <p:nvPicPr>
          <p:cNvPr id="3" name="Picture 2"/>
          <p:cNvPicPr>
            <a:picLocks noChangeAspect="1"/>
          </p:cNvPicPr>
          <p:nvPr/>
        </p:nvPicPr>
        <p:blipFill rotWithShape="1">
          <a:blip r:embed="rId4"/>
          <a:srcRect l="25042"/>
          <a:stretch/>
        </p:blipFill>
        <p:spPr>
          <a:xfrm>
            <a:off x="5562600" y="1390439"/>
            <a:ext cx="3318932" cy="1344295"/>
          </a:xfrm>
          <a:prstGeom prst="rect">
            <a:avLst/>
          </a:prstGeom>
        </p:spPr>
      </p:pic>
      <p:sp>
        <p:nvSpPr>
          <p:cNvPr id="6" name="Cloud Callout 5"/>
          <p:cNvSpPr/>
          <p:nvPr/>
        </p:nvSpPr>
        <p:spPr>
          <a:xfrm>
            <a:off x="6912532" y="0"/>
            <a:ext cx="2231468" cy="986008"/>
          </a:xfrm>
          <a:prstGeom prst="cloudCallout">
            <a:avLst>
              <a:gd name="adj1" fmla="val -35331"/>
              <a:gd name="adj2" fmla="val 113027"/>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Supports per-VLAN STP operations</a:t>
            </a:r>
          </a:p>
        </p:txBody>
      </p:sp>
      <p:pic>
        <p:nvPicPr>
          <p:cNvPr id="4" name="Picture 3"/>
          <p:cNvPicPr>
            <a:picLocks noChangeAspect="1"/>
          </p:cNvPicPr>
          <p:nvPr/>
        </p:nvPicPr>
        <p:blipFill>
          <a:blip r:embed="rId5"/>
          <a:stretch>
            <a:fillRect/>
          </a:stretch>
        </p:blipFill>
        <p:spPr>
          <a:xfrm>
            <a:off x="3109384" y="2794000"/>
            <a:ext cx="2925233" cy="2283932"/>
          </a:xfrm>
          <a:prstGeom prst="rect">
            <a:avLst/>
          </a:prstGeom>
        </p:spPr>
      </p:pic>
      <p:sp>
        <p:nvSpPr>
          <p:cNvPr id="2" name="Slide Number Placeholder 1"/>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13</a:t>
            </a:fld>
            <a:endParaRPr lang="en-US" kern="0" dirty="0">
              <a:solidFill>
                <a:srgbClr val="595959"/>
              </a:solidFill>
            </a:endParaRPr>
          </a:p>
        </p:txBody>
      </p:sp>
    </p:spTree>
    <p:extLst>
      <p:ext uri="{BB962C8B-B14F-4D97-AF65-F5344CB8AC3E}">
        <p14:creationId xmlns:p14="http://schemas.microsoft.com/office/powerpoint/2010/main" val="1479475362"/>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20133" y="1134534"/>
            <a:ext cx="8610600" cy="3318933"/>
          </a:xfrm>
        </p:spPr>
        <p:txBody>
          <a:bodyPr/>
          <a:lstStyle/>
          <a:p>
            <a:r>
              <a:rPr lang="en-US" altLang="ja-JP" dirty="0" smtClean="0"/>
              <a:t>Root path cost </a:t>
            </a:r>
            <a:r>
              <a:rPr lang="sr-Latn-RS" altLang="ja-JP" dirty="0" smtClean="0"/>
              <a:t>se koristi kako bi se odredile uloge </a:t>
            </a:r>
            <a:r>
              <a:rPr lang="en-US" altLang="ja-JP" dirty="0" smtClean="0"/>
              <a:t>port</a:t>
            </a:r>
            <a:r>
              <a:rPr lang="sr-Latn-RS" altLang="ja-JP" dirty="0" smtClean="0"/>
              <a:t>ova</a:t>
            </a:r>
            <a:r>
              <a:rPr lang="en-US" altLang="ja-JP" dirty="0" smtClean="0"/>
              <a:t> </a:t>
            </a:r>
            <a:r>
              <a:rPr lang="sr-Latn-RS" altLang="ja-JP" dirty="0" smtClean="0"/>
              <a:t>i da li se saobraćaj blokira</a:t>
            </a:r>
            <a:r>
              <a:rPr lang="en-US" altLang="ja-JP" dirty="0" smtClean="0"/>
              <a:t>.</a:t>
            </a:r>
          </a:p>
          <a:p>
            <a:r>
              <a:rPr lang="sr-Latn-RS" altLang="ja-JP" dirty="0" smtClean="0"/>
              <a:t>Može se modifikovati naredbom </a:t>
            </a:r>
            <a:r>
              <a:rPr lang="en-US" altLang="ja-JP" b="1" dirty="0" smtClean="0"/>
              <a:t>spanning-tree cost</a:t>
            </a:r>
            <a:r>
              <a:rPr lang="en-US" altLang="ja-JP" dirty="0" smtClean="0"/>
              <a:t>.</a:t>
            </a:r>
          </a:p>
        </p:txBody>
      </p:sp>
      <p:sp>
        <p:nvSpPr>
          <p:cNvPr id="8194" name="Rectangle 2"/>
          <p:cNvSpPr>
            <a:spLocks noGrp="1" noChangeArrowheads="1"/>
          </p:cNvSpPr>
          <p:nvPr>
            <p:ph type="title"/>
          </p:nvPr>
        </p:nvSpPr>
        <p:spPr>
          <a:xfrm>
            <a:off x="93135" y="176860"/>
            <a:ext cx="9144000" cy="757551"/>
          </a:xfrm>
        </p:spPr>
        <p:txBody>
          <a:bodyPr/>
          <a:lstStyle/>
          <a:p>
            <a:r>
              <a:rPr lang="en-US" altLang="en-US" sz="1600" dirty="0" smtClean="0"/>
              <a:t>STP </a:t>
            </a:r>
            <a:r>
              <a:rPr lang="sr-Latn-RS" altLang="en-US" sz="1600" dirty="0" smtClean="0"/>
              <a:t>princip rada</a:t>
            </a:r>
            <a:r>
              <a:rPr lang="en-US" altLang="en-US" sz="1600" dirty="0" smtClean="0"/>
              <a:t/>
            </a:r>
            <a:br>
              <a:rPr lang="en-US" altLang="en-US" sz="1600" dirty="0" smtClean="0"/>
            </a:br>
            <a:r>
              <a:rPr lang="en-US" altLang="en-US" dirty="0" smtClean="0"/>
              <a:t>Spanning Tree </a:t>
            </a:r>
            <a:r>
              <a:rPr lang="sr-Latn-RS" altLang="en-US" dirty="0" smtClean="0"/>
              <a:t>a</a:t>
            </a:r>
            <a:r>
              <a:rPr lang="en-US" altLang="en-US" dirty="0" err="1" smtClean="0"/>
              <a:t>lgorit</a:t>
            </a:r>
            <a:r>
              <a:rPr lang="sr-Latn-RS" altLang="en-US" dirty="0" smtClean="0"/>
              <a:t>a</a:t>
            </a:r>
            <a:r>
              <a:rPr lang="en-US" altLang="en-US" dirty="0" smtClean="0"/>
              <a:t>m: </a:t>
            </a:r>
            <a:br>
              <a:rPr lang="en-US" altLang="en-US" dirty="0" smtClean="0"/>
            </a:br>
            <a:r>
              <a:rPr lang="en-US" altLang="en-US" dirty="0" smtClean="0"/>
              <a:t>Root Path Cost</a:t>
            </a:r>
          </a:p>
        </p:txBody>
      </p:sp>
      <p:pic>
        <p:nvPicPr>
          <p:cNvPr id="2" name="Picture 1"/>
          <p:cNvPicPr>
            <a:picLocks noChangeAspect="1"/>
          </p:cNvPicPr>
          <p:nvPr/>
        </p:nvPicPr>
        <p:blipFill>
          <a:blip r:embed="rId4"/>
          <a:stretch>
            <a:fillRect/>
          </a:stretch>
        </p:blipFill>
        <p:spPr>
          <a:xfrm>
            <a:off x="4042305" y="235592"/>
            <a:ext cx="4669895" cy="748128"/>
          </a:xfrm>
          <a:prstGeom prst="rect">
            <a:avLst/>
          </a:prstGeom>
        </p:spPr>
      </p:pic>
      <p:pic>
        <p:nvPicPr>
          <p:cNvPr id="5" name="Picture 4"/>
          <p:cNvPicPr>
            <a:picLocks noChangeAspect="1"/>
          </p:cNvPicPr>
          <p:nvPr/>
        </p:nvPicPr>
        <p:blipFill>
          <a:blip r:embed="rId5"/>
          <a:stretch>
            <a:fillRect/>
          </a:stretch>
        </p:blipFill>
        <p:spPr>
          <a:xfrm>
            <a:off x="220135" y="1948970"/>
            <a:ext cx="3598862" cy="2687058"/>
          </a:xfrm>
          <a:prstGeom prst="rect">
            <a:avLst/>
          </a:prstGeom>
        </p:spPr>
      </p:pic>
      <p:pic>
        <p:nvPicPr>
          <p:cNvPr id="7" name="Picture 6"/>
          <p:cNvPicPr>
            <a:picLocks noChangeAspect="1"/>
          </p:cNvPicPr>
          <p:nvPr/>
        </p:nvPicPr>
        <p:blipFill>
          <a:blip r:embed="rId6"/>
          <a:stretch>
            <a:fillRect/>
          </a:stretch>
        </p:blipFill>
        <p:spPr>
          <a:xfrm>
            <a:off x="5028279" y="2937934"/>
            <a:ext cx="2731420" cy="1778000"/>
          </a:xfrm>
          <a:prstGeom prst="rect">
            <a:avLst/>
          </a:prstGeom>
        </p:spPr>
      </p:pic>
      <p:pic>
        <p:nvPicPr>
          <p:cNvPr id="8" name="Picture 7"/>
          <p:cNvPicPr>
            <a:picLocks noChangeAspect="1"/>
          </p:cNvPicPr>
          <p:nvPr/>
        </p:nvPicPr>
        <p:blipFill>
          <a:blip r:embed="rId7"/>
          <a:stretch>
            <a:fillRect/>
          </a:stretch>
        </p:blipFill>
        <p:spPr>
          <a:xfrm>
            <a:off x="4572000" y="1845733"/>
            <a:ext cx="3505200" cy="571500"/>
          </a:xfrm>
          <a:prstGeom prst="rect">
            <a:avLst/>
          </a:prstGeom>
        </p:spPr>
      </p:pic>
      <p:pic>
        <p:nvPicPr>
          <p:cNvPr id="9" name="Picture 8"/>
          <p:cNvPicPr>
            <a:picLocks noChangeAspect="1"/>
          </p:cNvPicPr>
          <p:nvPr/>
        </p:nvPicPr>
        <p:blipFill rotWithShape="1">
          <a:blip r:embed="rId8"/>
          <a:srcRect b="10130"/>
          <a:stretch/>
        </p:blipFill>
        <p:spPr>
          <a:xfrm>
            <a:off x="4560121" y="2469092"/>
            <a:ext cx="2413768" cy="324908"/>
          </a:xfrm>
          <a:prstGeom prst="rect">
            <a:avLst/>
          </a:prstGeom>
        </p:spPr>
      </p:pic>
      <p:sp>
        <p:nvSpPr>
          <p:cNvPr id="3" name="Slide Number Placeholder 2"/>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14</a:t>
            </a:fld>
            <a:endParaRPr lang="en-US" kern="0" dirty="0">
              <a:solidFill>
                <a:srgbClr val="595959"/>
              </a:solidFill>
            </a:endParaRPr>
          </a:p>
        </p:txBody>
      </p:sp>
    </p:spTree>
    <p:extLst>
      <p:ext uri="{BB962C8B-B14F-4D97-AF65-F5344CB8AC3E}">
        <p14:creationId xmlns:p14="http://schemas.microsoft.com/office/powerpoint/2010/main" val="2148146110"/>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20133" y="1134534"/>
            <a:ext cx="8610600" cy="3318933"/>
          </a:xfrm>
        </p:spPr>
        <p:txBody>
          <a:bodyPr/>
          <a:lstStyle/>
          <a:p>
            <a:r>
              <a:rPr lang="en-US" altLang="ja-JP" dirty="0" smtClean="0"/>
              <a:t>S1 </a:t>
            </a:r>
            <a:r>
              <a:rPr lang="sr-Latn-RS" altLang="ja-JP" dirty="0" smtClean="0"/>
              <a:t>je </a:t>
            </a:r>
            <a:r>
              <a:rPr lang="en-US" altLang="ja-JP" dirty="0" smtClean="0"/>
              <a:t>root</a:t>
            </a:r>
            <a:br>
              <a:rPr lang="en-US" altLang="ja-JP" dirty="0" smtClean="0"/>
            </a:br>
            <a:r>
              <a:rPr lang="en-US" altLang="ja-JP" dirty="0" smtClean="0"/>
              <a:t>bridge</a:t>
            </a:r>
          </a:p>
        </p:txBody>
      </p:sp>
      <p:sp>
        <p:nvSpPr>
          <p:cNvPr id="8194" name="Rectangle 2"/>
          <p:cNvSpPr>
            <a:spLocks noGrp="1" noChangeArrowheads="1"/>
          </p:cNvSpPr>
          <p:nvPr>
            <p:ph type="title"/>
          </p:nvPr>
        </p:nvSpPr>
        <p:spPr>
          <a:xfrm>
            <a:off x="93135" y="176860"/>
            <a:ext cx="8661398" cy="757551"/>
          </a:xfrm>
        </p:spPr>
        <p:txBody>
          <a:bodyPr/>
          <a:lstStyle/>
          <a:p>
            <a:r>
              <a:rPr lang="en-US" altLang="en-US" sz="1600" dirty="0" smtClean="0"/>
              <a:t>STP </a:t>
            </a:r>
            <a:r>
              <a:rPr lang="sr-Latn-RS" altLang="en-US" sz="1600" dirty="0" smtClean="0"/>
              <a:t>princip rada</a:t>
            </a:r>
            <a:r>
              <a:rPr lang="en-US" altLang="en-US" sz="1600" dirty="0" smtClean="0"/>
              <a:t/>
            </a:r>
            <a:br>
              <a:rPr lang="en-US" altLang="en-US" sz="1600" dirty="0" smtClean="0"/>
            </a:br>
            <a:r>
              <a:rPr lang="sr-Latn-RS" altLang="en-US" dirty="0" smtClean="0"/>
              <a:t>Određivanje tipova </a:t>
            </a:r>
            <a:r>
              <a:rPr lang="sr-Latn-RS" altLang="en-US" dirty="0" err="1" smtClean="0"/>
              <a:t>portova</a:t>
            </a:r>
            <a:endParaRPr lang="en-US" altLang="en-US" dirty="0" smtClean="0"/>
          </a:p>
        </p:txBody>
      </p:sp>
      <p:pic>
        <p:nvPicPr>
          <p:cNvPr id="4" name="Picture 3"/>
          <p:cNvPicPr>
            <a:picLocks noChangeAspect="1"/>
          </p:cNvPicPr>
          <p:nvPr/>
        </p:nvPicPr>
        <p:blipFill>
          <a:blip r:embed="rId4"/>
          <a:stretch>
            <a:fillRect/>
          </a:stretch>
        </p:blipFill>
        <p:spPr>
          <a:xfrm>
            <a:off x="1728281" y="2853267"/>
            <a:ext cx="4883658" cy="1841500"/>
          </a:xfrm>
          <a:prstGeom prst="rect">
            <a:avLst/>
          </a:prstGeom>
        </p:spPr>
      </p:pic>
      <p:pic>
        <p:nvPicPr>
          <p:cNvPr id="6" name="Picture 5"/>
          <p:cNvPicPr>
            <a:picLocks noChangeAspect="1"/>
          </p:cNvPicPr>
          <p:nvPr/>
        </p:nvPicPr>
        <p:blipFill>
          <a:blip r:embed="rId5"/>
          <a:stretch>
            <a:fillRect/>
          </a:stretch>
        </p:blipFill>
        <p:spPr>
          <a:xfrm>
            <a:off x="1752600" y="901164"/>
            <a:ext cx="4923365" cy="1853676"/>
          </a:xfrm>
          <a:prstGeom prst="rect">
            <a:avLst/>
          </a:prstGeom>
        </p:spPr>
      </p:pic>
      <p:sp>
        <p:nvSpPr>
          <p:cNvPr id="2" name="Slide Number Placeholder 1"/>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15</a:t>
            </a:fld>
            <a:endParaRPr lang="en-US" kern="0" dirty="0">
              <a:solidFill>
                <a:srgbClr val="595959"/>
              </a:solidFill>
            </a:endParaRPr>
          </a:p>
        </p:txBody>
      </p:sp>
    </p:spTree>
    <p:extLst>
      <p:ext uri="{BB962C8B-B14F-4D97-AF65-F5344CB8AC3E}">
        <p14:creationId xmlns:p14="http://schemas.microsoft.com/office/powerpoint/2010/main" val="2293667591"/>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11667" y="3530600"/>
            <a:ext cx="8610600" cy="1092199"/>
          </a:xfrm>
        </p:spPr>
        <p:txBody>
          <a:bodyPr/>
          <a:lstStyle/>
          <a:p>
            <a:r>
              <a:rPr lang="sr-Latn-RS" altLang="ja-JP" dirty="0" smtClean="0"/>
              <a:t>Nakon što </a:t>
            </a:r>
            <a:r>
              <a:rPr lang="en-US" altLang="ja-JP" dirty="0" smtClean="0"/>
              <a:t>S3 and S2 </a:t>
            </a:r>
            <a:r>
              <a:rPr lang="sr-Latn-RS" altLang="ja-JP" dirty="0" smtClean="0"/>
              <a:t>razmene</a:t>
            </a:r>
            <a:r>
              <a:rPr lang="en-US" altLang="ja-JP" dirty="0" smtClean="0"/>
              <a:t> BPDU</a:t>
            </a:r>
            <a:r>
              <a:rPr lang="sr-Latn-RS" altLang="ja-JP" dirty="0" smtClean="0"/>
              <a:t>-ove</a:t>
            </a:r>
            <a:r>
              <a:rPr lang="en-US" altLang="ja-JP" dirty="0" smtClean="0"/>
              <a:t>, STP </a:t>
            </a:r>
            <a:r>
              <a:rPr lang="sr-Latn-RS" altLang="ja-JP" dirty="0" smtClean="0"/>
              <a:t>određuje</a:t>
            </a:r>
            <a:r>
              <a:rPr lang="en-US" altLang="ja-JP" dirty="0" smtClean="0"/>
              <a:t> </a:t>
            </a:r>
            <a:r>
              <a:rPr lang="sr-Latn-RS" altLang="ja-JP" dirty="0" smtClean="0"/>
              <a:t>da je port </a:t>
            </a:r>
            <a:r>
              <a:rPr lang="en-US" altLang="ja-JP" dirty="0" smtClean="0"/>
              <a:t>F0/2 </a:t>
            </a:r>
            <a:r>
              <a:rPr lang="sr-Latn-RS" altLang="ja-JP" dirty="0" smtClean="0"/>
              <a:t>na</a:t>
            </a:r>
            <a:r>
              <a:rPr lang="en-US" altLang="ja-JP" dirty="0" smtClean="0"/>
              <a:t> S2 designated port </a:t>
            </a:r>
            <a:r>
              <a:rPr lang="sr-Latn-RS" altLang="ja-JP" dirty="0" smtClean="0"/>
              <a:t>i da port </a:t>
            </a:r>
            <a:r>
              <a:rPr lang="en-US" altLang="ja-JP" dirty="0" smtClean="0"/>
              <a:t>F0/2 </a:t>
            </a:r>
            <a:r>
              <a:rPr lang="sr-Latn-RS" altLang="ja-JP" dirty="0" smtClean="0"/>
              <a:t>na S3 postaje </a:t>
            </a:r>
            <a:r>
              <a:rPr lang="en-US" altLang="ja-JP" dirty="0" smtClean="0"/>
              <a:t>alternate </a:t>
            </a:r>
            <a:r>
              <a:rPr lang="sr-Latn-RS" altLang="ja-JP" dirty="0" smtClean="0"/>
              <a:t>(non-</a:t>
            </a:r>
            <a:r>
              <a:rPr lang="sr-Latn-RS" altLang="ja-JP" dirty="0" err="1" smtClean="0"/>
              <a:t>designated</a:t>
            </a:r>
            <a:r>
              <a:rPr lang="sr-Latn-RS" altLang="ja-JP" dirty="0" smtClean="0"/>
              <a:t>) </a:t>
            </a:r>
            <a:r>
              <a:rPr lang="en-US" altLang="ja-JP" dirty="0" smtClean="0"/>
              <a:t>port, </a:t>
            </a:r>
            <a:r>
              <a:rPr lang="sr-Latn-RS" altLang="ja-JP" dirty="0" smtClean="0"/>
              <a:t>odnosno da prelazi u </a:t>
            </a:r>
            <a:r>
              <a:rPr lang="en-US" altLang="ja-JP" dirty="0" smtClean="0"/>
              <a:t>blocking state.</a:t>
            </a:r>
          </a:p>
        </p:txBody>
      </p:sp>
      <p:sp>
        <p:nvSpPr>
          <p:cNvPr id="8194" name="Rectangle 2"/>
          <p:cNvSpPr>
            <a:spLocks noGrp="1" noChangeArrowheads="1"/>
          </p:cNvSpPr>
          <p:nvPr>
            <p:ph type="title"/>
          </p:nvPr>
        </p:nvSpPr>
        <p:spPr>
          <a:xfrm>
            <a:off x="93135" y="176860"/>
            <a:ext cx="8661398" cy="757551"/>
          </a:xfrm>
        </p:spPr>
        <p:txBody>
          <a:bodyPr/>
          <a:lstStyle/>
          <a:p>
            <a:r>
              <a:rPr lang="en-US" altLang="en-US" sz="1600" dirty="0" smtClean="0"/>
              <a:t>STP </a:t>
            </a:r>
            <a:r>
              <a:rPr lang="sr-Latn-RS" altLang="en-US" sz="1600" dirty="0" smtClean="0"/>
              <a:t>princip rada</a:t>
            </a:r>
            <a:r>
              <a:rPr lang="en-US" altLang="en-US" sz="1600" dirty="0" smtClean="0"/>
              <a:t/>
            </a:r>
            <a:br>
              <a:rPr lang="en-US" altLang="en-US" sz="1600" dirty="0" smtClean="0"/>
            </a:br>
            <a:r>
              <a:rPr lang="sr-Latn-RS" altLang="en-US" dirty="0" smtClean="0"/>
              <a:t>Određivanje tipova </a:t>
            </a:r>
            <a:r>
              <a:rPr lang="sr-Latn-RS" altLang="en-US" dirty="0" err="1" smtClean="0"/>
              <a:t>portova</a:t>
            </a:r>
            <a:r>
              <a:rPr lang="sr-Latn-RS" altLang="en-US" dirty="0" smtClean="0"/>
              <a:t> </a:t>
            </a:r>
            <a:r>
              <a:rPr lang="en-US" altLang="en-US" dirty="0" smtClean="0"/>
              <a:t>(</a:t>
            </a:r>
            <a:r>
              <a:rPr lang="sr-Latn-RS" altLang="en-US" dirty="0" err="1" smtClean="0"/>
              <a:t>nast</a:t>
            </a:r>
            <a:r>
              <a:rPr lang="en-US" altLang="en-US" dirty="0" smtClean="0"/>
              <a:t>.)</a:t>
            </a:r>
          </a:p>
        </p:txBody>
      </p:sp>
      <p:pic>
        <p:nvPicPr>
          <p:cNvPr id="2" name="Picture 1"/>
          <p:cNvPicPr>
            <a:picLocks noChangeAspect="1"/>
          </p:cNvPicPr>
          <p:nvPr/>
        </p:nvPicPr>
        <p:blipFill>
          <a:blip r:embed="rId4"/>
          <a:stretch>
            <a:fillRect/>
          </a:stretch>
        </p:blipFill>
        <p:spPr>
          <a:xfrm>
            <a:off x="3513139" y="924252"/>
            <a:ext cx="5630861" cy="2159202"/>
          </a:xfrm>
          <a:prstGeom prst="rect">
            <a:avLst/>
          </a:prstGeom>
        </p:spPr>
      </p:pic>
      <p:sp>
        <p:nvSpPr>
          <p:cNvPr id="7" name="Striped Right Arrow 6"/>
          <p:cNvSpPr/>
          <p:nvPr/>
        </p:nvSpPr>
        <p:spPr>
          <a:xfrm rot="21023745">
            <a:off x="2414087" y="2120043"/>
            <a:ext cx="3181087" cy="633158"/>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1200" b="1" dirty="0" smtClean="0">
                <a:solidFill>
                  <a:schemeClr val="bg1"/>
                </a:solidFill>
              </a:rPr>
              <a:t>Koji port je</a:t>
            </a:r>
            <a:r>
              <a:rPr lang="en-US" sz="1200" b="1" dirty="0" smtClean="0">
                <a:solidFill>
                  <a:schemeClr val="bg1"/>
                </a:solidFill>
              </a:rPr>
              <a:t> designated port?</a:t>
            </a:r>
          </a:p>
        </p:txBody>
      </p:sp>
      <p:sp>
        <p:nvSpPr>
          <p:cNvPr id="8" name="TextBox 7"/>
          <p:cNvSpPr txBox="1"/>
          <p:nvPr/>
        </p:nvSpPr>
        <p:spPr>
          <a:xfrm>
            <a:off x="289588" y="2441412"/>
            <a:ext cx="1962547" cy="461665"/>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sr-Latn-RS" sz="1200" dirty="0" smtClean="0">
                <a:solidFill>
                  <a:srgbClr val="000000"/>
                </a:solidFill>
              </a:rPr>
              <a:t>Koji </a:t>
            </a:r>
            <a:r>
              <a:rPr lang="sr-Latn-RS" sz="1200" dirty="0" err="1" smtClean="0">
                <a:solidFill>
                  <a:srgbClr val="000000"/>
                </a:solidFill>
              </a:rPr>
              <a:t>svič</a:t>
            </a:r>
            <a:r>
              <a:rPr lang="en-US" sz="1200" dirty="0" smtClean="0">
                <a:solidFill>
                  <a:srgbClr val="000000"/>
                </a:solidFill>
              </a:rPr>
              <a:t> (S3 </a:t>
            </a:r>
            <a:r>
              <a:rPr lang="sr-Latn-RS" sz="1200" dirty="0" smtClean="0">
                <a:solidFill>
                  <a:srgbClr val="000000"/>
                </a:solidFill>
              </a:rPr>
              <a:t>ili</a:t>
            </a:r>
            <a:r>
              <a:rPr lang="en-US" sz="1200" dirty="0" smtClean="0">
                <a:solidFill>
                  <a:srgbClr val="000000"/>
                </a:solidFill>
              </a:rPr>
              <a:t> S2) </a:t>
            </a:r>
            <a:r>
              <a:rPr lang="sr-Latn-RS" sz="1200" dirty="0" smtClean="0">
                <a:solidFill>
                  <a:srgbClr val="000000"/>
                </a:solidFill>
              </a:rPr>
              <a:t>ima</a:t>
            </a:r>
            <a:r>
              <a:rPr lang="en-US" sz="1200" dirty="0" smtClean="0">
                <a:solidFill>
                  <a:srgbClr val="000000"/>
                </a:solidFill>
              </a:rPr>
              <a:t> </a:t>
            </a:r>
            <a:r>
              <a:rPr lang="sr-Latn-RS" sz="1200" dirty="0" smtClean="0">
                <a:solidFill>
                  <a:srgbClr val="000000"/>
                </a:solidFill>
              </a:rPr>
              <a:t>najmanji</a:t>
            </a:r>
            <a:r>
              <a:rPr lang="en-US" sz="1200" dirty="0" smtClean="0">
                <a:solidFill>
                  <a:srgbClr val="000000"/>
                </a:solidFill>
              </a:rPr>
              <a:t> BID?</a:t>
            </a:r>
            <a:endParaRPr lang="en-US" sz="1200" dirty="0">
              <a:solidFill>
                <a:srgbClr val="000000"/>
              </a:solidFill>
            </a:endParaRPr>
          </a:p>
        </p:txBody>
      </p:sp>
      <p:sp>
        <p:nvSpPr>
          <p:cNvPr id="3" name="Slide Number Placeholder 2"/>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16</a:t>
            </a:fld>
            <a:endParaRPr lang="en-US" kern="0" dirty="0">
              <a:solidFill>
                <a:srgbClr val="595959"/>
              </a:solidFill>
            </a:endParaRPr>
          </a:p>
        </p:txBody>
      </p:sp>
    </p:spTree>
    <p:extLst>
      <p:ext uri="{BB962C8B-B14F-4D97-AF65-F5344CB8AC3E}">
        <p14:creationId xmlns:p14="http://schemas.microsoft.com/office/powerpoint/2010/main" val="4042234621"/>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93135" y="176860"/>
            <a:ext cx="8661398" cy="757551"/>
          </a:xfrm>
        </p:spPr>
        <p:txBody>
          <a:bodyPr/>
          <a:lstStyle/>
          <a:p>
            <a:r>
              <a:rPr lang="en-US" altLang="en-US" sz="1600" dirty="0" smtClean="0"/>
              <a:t>STP </a:t>
            </a:r>
            <a:r>
              <a:rPr lang="sr-Latn-RS" altLang="en-US" sz="1600" dirty="0" smtClean="0"/>
              <a:t>princip rada</a:t>
            </a:r>
            <a:r>
              <a:rPr lang="en-US" altLang="en-US" sz="1600" dirty="0" smtClean="0"/>
              <a:t/>
            </a:r>
            <a:br>
              <a:rPr lang="en-US" altLang="en-US" sz="1600" dirty="0" smtClean="0"/>
            </a:br>
            <a:r>
              <a:rPr lang="sr-Latn-RS" altLang="en-US" dirty="0" smtClean="0"/>
              <a:t>Određivanje </a:t>
            </a:r>
            <a:r>
              <a:rPr lang="en-US" altLang="en-US" dirty="0" smtClean="0"/>
              <a:t>Designated </a:t>
            </a:r>
            <a:r>
              <a:rPr lang="sr-Latn-RS" altLang="en-US" dirty="0" smtClean="0"/>
              <a:t>i</a:t>
            </a:r>
            <a:r>
              <a:rPr lang="en-US" altLang="en-US" dirty="0" smtClean="0"/>
              <a:t> Alternate </a:t>
            </a:r>
            <a:r>
              <a:rPr lang="sr-Latn-RS" altLang="en-US" dirty="0" smtClean="0"/>
              <a:t>uloge </a:t>
            </a:r>
            <a:r>
              <a:rPr lang="sr-Latn-RS" altLang="en-US" dirty="0" err="1" smtClean="0"/>
              <a:t>portova</a:t>
            </a:r>
            <a:endParaRPr lang="en-US" altLang="en-US" dirty="0" smtClean="0"/>
          </a:p>
        </p:txBody>
      </p:sp>
      <p:pic>
        <p:nvPicPr>
          <p:cNvPr id="3" name="Picture 2"/>
          <p:cNvPicPr>
            <a:picLocks noChangeAspect="1"/>
          </p:cNvPicPr>
          <p:nvPr/>
        </p:nvPicPr>
        <p:blipFill>
          <a:blip r:embed="rId4"/>
          <a:stretch>
            <a:fillRect/>
          </a:stretch>
        </p:blipFill>
        <p:spPr>
          <a:xfrm>
            <a:off x="1068387" y="1050925"/>
            <a:ext cx="5686425" cy="3143250"/>
          </a:xfrm>
          <a:prstGeom prst="rect">
            <a:avLst/>
          </a:prstGeom>
        </p:spPr>
      </p:pic>
      <p:sp>
        <p:nvSpPr>
          <p:cNvPr id="9" name="Rectangle 34"/>
          <p:cNvSpPr txBox="1">
            <a:spLocks noChangeArrowheads="1"/>
          </p:cNvSpPr>
          <p:nvPr/>
        </p:nvSpPr>
        <p:spPr bwMode="auto">
          <a:xfrm>
            <a:off x="1886058" y="4360018"/>
            <a:ext cx="4683184" cy="459238"/>
          </a:xfrm>
          <a:prstGeom prst="rect">
            <a:avLst/>
          </a:prstGeom>
          <a:ln/>
          <a:extLst>
            <a:ext uri="{FAA26D3D-D897-4be2-8F04-BA451C77F1D7}">
              <ma14:placeholderFlag xmlns="" xmlns:ma14="http://schemas.microsoft.com/office/mac/drawingml/2011/main"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sr-Latn-RS" sz="1200" kern="0" dirty="0" smtClean="0">
                <a:solidFill>
                  <a:srgbClr val="000000"/>
                </a:solidFill>
              </a:rPr>
              <a:t>Status </a:t>
            </a:r>
            <a:r>
              <a:rPr lang="en-US" sz="1200" kern="0" dirty="0" smtClean="0">
                <a:solidFill>
                  <a:srgbClr val="000000"/>
                </a:solidFill>
              </a:rPr>
              <a:t>port</a:t>
            </a:r>
            <a:r>
              <a:rPr lang="sr-Latn-RS" sz="1200" kern="0" dirty="0" smtClean="0">
                <a:solidFill>
                  <a:srgbClr val="000000"/>
                </a:solidFill>
              </a:rPr>
              <a:t>ova</a:t>
            </a:r>
            <a:r>
              <a:rPr lang="en-US" sz="1200" kern="0" dirty="0" smtClean="0">
                <a:solidFill>
                  <a:srgbClr val="000000"/>
                </a:solidFill>
              </a:rPr>
              <a:t> </a:t>
            </a:r>
            <a:r>
              <a:rPr lang="sr-Latn-RS" sz="1200" kern="0" dirty="0" smtClean="0">
                <a:solidFill>
                  <a:srgbClr val="000000"/>
                </a:solidFill>
              </a:rPr>
              <a:t>se bazira na ceni puta nazad do </a:t>
            </a:r>
            <a:r>
              <a:rPr lang="en-US" sz="1200" kern="0" dirty="0" smtClean="0">
                <a:solidFill>
                  <a:srgbClr val="000000"/>
                </a:solidFill>
              </a:rPr>
              <a:t>root </a:t>
            </a:r>
            <a:r>
              <a:rPr lang="sr-Latn-RS" sz="1200" kern="0" dirty="0" smtClean="0">
                <a:solidFill>
                  <a:srgbClr val="000000"/>
                </a:solidFill>
              </a:rPr>
              <a:t>bridža</a:t>
            </a:r>
            <a:r>
              <a:rPr lang="en-US" sz="1200" kern="0" dirty="0" smtClean="0">
                <a:solidFill>
                  <a:srgbClr val="000000"/>
                </a:solidFill>
              </a:rPr>
              <a:t>.</a:t>
            </a:r>
            <a:endParaRPr lang="sr-Latn-RS" sz="1200" kern="0" dirty="0" smtClean="0">
              <a:solidFill>
                <a:srgbClr val="000000"/>
              </a:solidFill>
            </a:endParaRPr>
          </a:p>
          <a:p>
            <a:pPr marL="0" indent="0" algn="ctr" eaLnBrk="1" hangingPunct="1">
              <a:spcBef>
                <a:spcPct val="30000"/>
              </a:spcBef>
              <a:buNone/>
            </a:pPr>
            <a:r>
              <a:rPr lang="sr-Latn-RS" sz="1200" kern="0" dirty="0" smtClean="0">
                <a:solidFill>
                  <a:srgbClr val="000000"/>
                </a:solidFill>
              </a:rPr>
              <a:t>Ukoliko je cena ista, razmatra se </a:t>
            </a:r>
            <a:r>
              <a:rPr lang="sr-Latn-RS" sz="1200" kern="0" smtClean="0">
                <a:solidFill>
                  <a:srgbClr val="000000"/>
                </a:solidFill>
              </a:rPr>
              <a:t>prioritet porta!</a:t>
            </a: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
        <p:nvSpPr>
          <p:cNvPr id="2" name="Slide Number Placeholder 1"/>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17</a:t>
            </a:fld>
            <a:endParaRPr lang="en-US" kern="0" dirty="0">
              <a:solidFill>
                <a:srgbClr val="595959"/>
              </a:solidFill>
            </a:endParaRPr>
          </a:p>
        </p:txBody>
      </p:sp>
    </p:spTree>
    <p:extLst>
      <p:ext uri="{BB962C8B-B14F-4D97-AF65-F5344CB8AC3E}">
        <p14:creationId xmlns:p14="http://schemas.microsoft.com/office/powerpoint/2010/main" val="3749376176"/>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93135" y="63846"/>
            <a:ext cx="8661398" cy="757551"/>
          </a:xfrm>
        </p:spPr>
        <p:txBody>
          <a:bodyPr/>
          <a:lstStyle/>
          <a:p>
            <a:r>
              <a:rPr lang="en-US" altLang="en-US" sz="1600" dirty="0" smtClean="0"/>
              <a:t>STP </a:t>
            </a:r>
            <a:r>
              <a:rPr lang="sr-Latn-RS" altLang="en-US" sz="1600" dirty="0" smtClean="0"/>
              <a:t>princip rada</a:t>
            </a:r>
            <a:r>
              <a:rPr lang="en-US" altLang="en-US" sz="1600" dirty="0" smtClean="0"/>
              <a:t/>
            </a:r>
            <a:br>
              <a:rPr lang="en-US" altLang="en-US" sz="1600" dirty="0" smtClean="0"/>
            </a:br>
            <a:r>
              <a:rPr lang="en-US" altLang="en-US" dirty="0" smtClean="0"/>
              <a:t>802.1D BPDU Frame </a:t>
            </a:r>
            <a:r>
              <a:rPr lang="sr-Latn-RS" altLang="en-US" dirty="0" smtClean="0"/>
              <a:t>f</a:t>
            </a:r>
            <a:r>
              <a:rPr lang="en-US" altLang="en-US" dirty="0" err="1" smtClean="0"/>
              <a:t>ormat</a:t>
            </a:r>
            <a:endParaRPr lang="en-US" altLang="en-US" dirty="0" smtClean="0"/>
          </a:p>
        </p:txBody>
      </p:sp>
      <p:graphicFrame>
        <p:nvGraphicFramePr>
          <p:cNvPr id="3" name="Table 2"/>
          <p:cNvGraphicFramePr>
            <a:graphicFrameLocks noGrp="1"/>
          </p:cNvGraphicFramePr>
          <p:nvPr>
            <p:extLst>
              <p:ext uri="{D42A27DB-BD31-4B8C-83A1-F6EECF244321}">
                <p14:modId xmlns:p14="http://schemas.microsoft.com/office/powerpoint/2010/main" val="1767127122"/>
              </p:ext>
            </p:extLst>
          </p:nvPr>
        </p:nvGraphicFramePr>
        <p:xfrm>
          <a:off x="4851400" y="143932"/>
          <a:ext cx="3970866" cy="4541520"/>
        </p:xfrm>
        <a:graphic>
          <a:graphicData uri="http://schemas.openxmlformats.org/drawingml/2006/table">
            <a:tbl>
              <a:tblPr firstRow="1" bandRow="1">
                <a:tableStyleId>{7DF18680-E054-41AD-8BC1-D1AEF772440D}</a:tableStyleId>
              </a:tblPr>
              <a:tblGrid>
                <a:gridCol w="943080">
                  <a:extLst>
                    <a:ext uri="{9D8B030D-6E8A-4147-A177-3AD203B41FA5}">
                      <a16:colId xmlns:a16="http://schemas.microsoft.com/office/drawing/2014/main" xmlns="" val="20000"/>
                    </a:ext>
                  </a:extLst>
                </a:gridCol>
                <a:gridCol w="3027786">
                  <a:extLst>
                    <a:ext uri="{9D8B030D-6E8A-4147-A177-3AD203B41FA5}">
                      <a16:colId xmlns:a16="http://schemas.microsoft.com/office/drawing/2014/main" xmlns="" val="20001"/>
                    </a:ext>
                  </a:extLst>
                </a:gridCol>
              </a:tblGrid>
              <a:tr h="214436">
                <a:tc>
                  <a:txBody>
                    <a:bodyPr/>
                    <a:lstStyle/>
                    <a:p>
                      <a:r>
                        <a:rPr lang="en-US" sz="1000" dirty="0" smtClean="0"/>
                        <a:t>Field</a:t>
                      </a:r>
                      <a:endParaRPr lang="en-US" sz="1000" dirty="0"/>
                    </a:p>
                  </a:txBody>
                  <a:tcPr/>
                </a:tc>
                <a:tc>
                  <a:txBody>
                    <a:bodyPr/>
                    <a:lstStyle/>
                    <a:p>
                      <a:r>
                        <a:rPr lang="en-US" sz="1000" dirty="0" smtClean="0"/>
                        <a:t>Description</a:t>
                      </a:r>
                      <a:endParaRPr lang="en-US" sz="1000" dirty="0"/>
                    </a:p>
                  </a:txBody>
                  <a:tcPr/>
                </a:tc>
                <a:extLst>
                  <a:ext uri="{0D108BD9-81ED-4DB2-BD59-A6C34878D82A}">
                    <a16:rowId xmlns:a16="http://schemas.microsoft.com/office/drawing/2014/main" xmlns="" val="10000"/>
                  </a:ext>
                </a:extLst>
              </a:tr>
              <a:tr h="214436">
                <a:tc>
                  <a:txBody>
                    <a:bodyPr/>
                    <a:lstStyle/>
                    <a:p>
                      <a:r>
                        <a:rPr lang="en-US" sz="1000" dirty="0" smtClean="0"/>
                        <a:t>Protocol</a:t>
                      </a:r>
                      <a:r>
                        <a:rPr lang="en-US" sz="1000" baseline="0" dirty="0" smtClean="0"/>
                        <a:t> ID</a:t>
                      </a:r>
                      <a:endParaRPr lang="en-US" sz="1000" dirty="0"/>
                    </a:p>
                  </a:txBody>
                  <a:tcPr/>
                </a:tc>
                <a:tc>
                  <a:txBody>
                    <a:bodyPr/>
                    <a:lstStyle/>
                    <a:p>
                      <a:r>
                        <a:rPr lang="en-US" sz="1000" dirty="0" smtClean="0"/>
                        <a:t>Type of protocol being used; set to 0</a:t>
                      </a:r>
                      <a:endParaRPr lang="en-US" sz="1000" dirty="0"/>
                    </a:p>
                  </a:txBody>
                  <a:tcPr/>
                </a:tc>
                <a:extLst>
                  <a:ext uri="{0D108BD9-81ED-4DB2-BD59-A6C34878D82A}">
                    <a16:rowId xmlns:a16="http://schemas.microsoft.com/office/drawing/2014/main" xmlns="" val="10001"/>
                  </a:ext>
                </a:extLst>
              </a:tr>
              <a:tr h="214436">
                <a:tc>
                  <a:txBody>
                    <a:bodyPr/>
                    <a:lstStyle/>
                    <a:p>
                      <a:r>
                        <a:rPr lang="en-US" sz="1000" dirty="0" smtClean="0"/>
                        <a:t>Version</a:t>
                      </a:r>
                      <a:endParaRPr lang="en-US" sz="1000" dirty="0"/>
                    </a:p>
                  </a:txBody>
                  <a:tcPr/>
                </a:tc>
                <a:tc>
                  <a:txBody>
                    <a:bodyPr/>
                    <a:lstStyle/>
                    <a:p>
                      <a:r>
                        <a:rPr lang="en-US" sz="1000" dirty="0" smtClean="0"/>
                        <a:t>Protocol version; set to 0</a:t>
                      </a:r>
                      <a:endParaRPr lang="en-US" sz="1000" dirty="0"/>
                    </a:p>
                  </a:txBody>
                  <a:tcPr/>
                </a:tc>
                <a:extLst>
                  <a:ext uri="{0D108BD9-81ED-4DB2-BD59-A6C34878D82A}">
                    <a16:rowId xmlns:a16="http://schemas.microsoft.com/office/drawing/2014/main" xmlns="" val="10002"/>
                  </a:ext>
                </a:extLst>
              </a:tr>
              <a:tr h="214436">
                <a:tc>
                  <a:txBody>
                    <a:bodyPr/>
                    <a:lstStyle/>
                    <a:p>
                      <a:r>
                        <a:rPr lang="en-US" sz="1000" dirty="0" smtClean="0"/>
                        <a:t>Message type</a:t>
                      </a:r>
                      <a:endParaRPr lang="en-US" sz="1000" dirty="0"/>
                    </a:p>
                  </a:txBody>
                  <a:tcPr/>
                </a:tc>
                <a:tc>
                  <a:txBody>
                    <a:bodyPr/>
                    <a:lstStyle/>
                    <a:p>
                      <a:r>
                        <a:rPr lang="en-US" sz="1000" dirty="0" smtClean="0"/>
                        <a:t>Type of message; set to 0</a:t>
                      </a:r>
                      <a:endParaRPr lang="en-US" sz="1000" dirty="0"/>
                    </a:p>
                  </a:txBody>
                  <a:tcPr/>
                </a:tc>
                <a:extLst>
                  <a:ext uri="{0D108BD9-81ED-4DB2-BD59-A6C34878D82A}">
                    <a16:rowId xmlns:a16="http://schemas.microsoft.com/office/drawing/2014/main" xmlns="" val="10003"/>
                  </a:ext>
                </a:extLst>
              </a:tr>
              <a:tr h="482482">
                <a:tc>
                  <a:txBody>
                    <a:bodyPr/>
                    <a:lstStyle/>
                    <a:p>
                      <a:r>
                        <a:rPr lang="en-US" sz="1000" dirty="0" smtClean="0"/>
                        <a:t>Flags</a:t>
                      </a:r>
                      <a:endParaRPr lang="en-US" sz="1000" dirty="0"/>
                    </a:p>
                  </a:txBody>
                  <a:tcPr/>
                </a:tc>
                <a:tc>
                  <a:txBody>
                    <a:bodyPr/>
                    <a:lstStyle/>
                    <a:p>
                      <a:r>
                        <a:rPr lang="en-US" sz="1000" dirty="0" smtClean="0"/>
                        <a:t>Topology change (TC)</a:t>
                      </a:r>
                      <a:r>
                        <a:rPr lang="en-US" sz="1000" baseline="0" dirty="0" smtClean="0"/>
                        <a:t> bit signals a topology a change; topology change </a:t>
                      </a:r>
                      <a:r>
                        <a:rPr lang="en-US" sz="1000" baseline="0" dirty="0" err="1" smtClean="0"/>
                        <a:t>acknowldgment</a:t>
                      </a:r>
                      <a:r>
                        <a:rPr lang="en-US" sz="1000" baseline="0" dirty="0" smtClean="0"/>
                        <a:t> (TCA) bit used when a configuration message with the TC bit set has been received</a:t>
                      </a:r>
                      <a:endParaRPr lang="en-US" sz="1000" dirty="0"/>
                    </a:p>
                  </a:txBody>
                  <a:tcPr/>
                </a:tc>
                <a:extLst>
                  <a:ext uri="{0D108BD9-81ED-4DB2-BD59-A6C34878D82A}">
                    <a16:rowId xmlns:a16="http://schemas.microsoft.com/office/drawing/2014/main" xmlns="" val="10004"/>
                  </a:ext>
                </a:extLst>
              </a:tr>
              <a:tr h="214436">
                <a:tc>
                  <a:txBody>
                    <a:bodyPr/>
                    <a:lstStyle/>
                    <a:p>
                      <a:r>
                        <a:rPr lang="en-US" sz="1000" dirty="0" smtClean="0"/>
                        <a:t>Root ID</a:t>
                      </a:r>
                      <a:endParaRPr lang="en-US" sz="1000" dirty="0"/>
                    </a:p>
                  </a:txBody>
                  <a:tcPr/>
                </a:tc>
                <a:tc>
                  <a:txBody>
                    <a:bodyPr/>
                    <a:lstStyle/>
                    <a:p>
                      <a:r>
                        <a:rPr lang="en-US" sz="1000" dirty="0" smtClean="0"/>
                        <a:t>Root bridge information</a:t>
                      </a:r>
                      <a:endParaRPr lang="en-US" sz="1000" dirty="0"/>
                    </a:p>
                  </a:txBody>
                  <a:tcPr/>
                </a:tc>
                <a:extLst>
                  <a:ext uri="{0D108BD9-81ED-4DB2-BD59-A6C34878D82A}">
                    <a16:rowId xmlns:a16="http://schemas.microsoft.com/office/drawing/2014/main" xmlns="" val="10005"/>
                  </a:ext>
                </a:extLst>
              </a:tr>
              <a:tr h="348459">
                <a:tc>
                  <a:txBody>
                    <a:bodyPr/>
                    <a:lstStyle/>
                    <a:p>
                      <a:r>
                        <a:rPr lang="en-US" sz="1000" dirty="0" smtClean="0"/>
                        <a:t>Root path cost</a:t>
                      </a:r>
                      <a:endParaRPr lang="en-US" sz="1000" dirty="0"/>
                    </a:p>
                  </a:txBody>
                  <a:tcPr/>
                </a:tc>
                <a:tc>
                  <a:txBody>
                    <a:bodyPr/>
                    <a:lstStyle/>
                    <a:p>
                      <a:r>
                        <a:rPr lang="en-US" sz="1000" dirty="0" smtClean="0"/>
                        <a:t>Cost of the path from the switch</a:t>
                      </a:r>
                      <a:r>
                        <a:rPr lang="en-US" sz="1000" baseline="0" dirty="0" smtClean="0"/>
                        <a:t> sending the configuration message to the root bridge</a:t>
                      </a:r>
                      <a:endParaRPr lang="en-US" sz="1000" dirty="0"/>
                    </a:p>
                  </a:txBody>
                  <a:tcPr/>
                </a:tc>
                <a:extLst>
                  <a:ext uri="{0D108BD9-81ED-4DB2-BD59-A6C34878D82A}">
                    <a16:rowId xmlns:a16="http://schemas.microsoft.com/office/drawing/2014/main" xmlns="" val="10006"/>
                  </a:ext>
                </a:extLst>
              </a:tr>
              <a:tr h="348459">
                <a:tc>
                  <a:txBody>
                    <a:bodyPr/>
                    <a:lstStyle/>
                    <a:p>
                      <a:r>
                        <a:rPr lang="en-US" sz="1000" dirty="0" smtClean="0"/>
                        <a:t>Bridge ID</a:t>
                      </a:r>
                      <a:endParaRPr lang="en-US" sz="1000" dirty="0"/>
                    </a:p>
                  </a:txBody>
                  <a:tcPr/>
                </a:tc>
                <a:tc>
                  <a:txBody>
                    <a:bodyPr/>
                    <a:lstStyle/>
                    <a:p>
                      <a:r>
                        <a:rPr lang="en-US" sz="1000" dirty="0" smtClean="0"/>
                        <a:t>Includes priority,</a:t>
                      </a:r>
                      <a:r>
                        <a:rPr lang="en-US" sz="1000" baseline="0" dirty="0" smtClean="0"/>
                        <a:t> extended system ID, and MAC address ID of the bridge sending the message</a:t>
                      </a:r>
                      <a:endParaRPr lang="en-US" sz="1000" dirty="0"/>
                    </a:p>
                  </a:txBody>
                  <a:tcPr/>
                </a:tc>
                <a:extLst>
                  <a:ext uri="{0D108BD9-81ED-4DB2-BD59-A6C34878D82A}">
                    <a16:rowId xmlns:a16="http://schemas.microsoft.com/office/drawing/2014/main" xmlns="" val="10007"/>
                  </a:ext>
                </a:extLst>
              </a:tr>
              <a:tr h="214436">
                <a:tc>
                  <a:txBody>
                    <a:bodyPr/>
                    <a:lstStyle/>
                    <a:p>
                      <a:r>
                        <a:rPr lang="en-US" sz="1000" dirty="0" smtClean="0"/>
                        <a:t>Port ID</a:t>
                      </a:r>
                      <a:endParaRPr lang="en-US" sz="1000" dirty="0"/>
                    </a:p>
                  </a:txBody>
                  <a:tcPr/>
                </a:tc>
                <a:tc>
                  <a:txBody>
                    <a:bodyPr/>
                    <a:lstStyle/>
                    <a:p>
                      <a:r>
                        <a:rPr lang="en-US" sz="1000" dirty="0" smtClean="0"/>
                        <a:t>Port number from</a:t>
                      </a:r>
                      <a:r>
                        <a:rPr lang="en-US" sz="1000" baseline="0" dirty="0" smtClean="0"/>
                        <a:t> which the BPDU was sent</a:t>
                      </a:r>
                      <a:endParaRPr lang="en-US" sz="1000" dirty="0"/>
                    </a:p>
                  </a:txBody>
                  <a:tcPr/>
                </a:tc>
                <a:extLst>
                  <a:ext uri="{0D108BD9-81ED-4DB2-BD59-A6C34878D82A}">
                    <a16:rowId xmlns:a16="http://schemas.microsoft.com/office/drawing/2014/main" xmlns="" val="10008"/>
                  </a:ext>
                </a:extLst>
              </a:tr>
              <a:tr h="348459">
                <a:tc>
                  <a:txBody>
                    <a:bodyPr/>
                    <a:lstStyle/>
                    <a:p>
                      <a:r>
                        <a:rPr lang="en-US" sz="1000" dirty="0" smtClean="0"/>
                        <a:t>Message age</a:t>
                      </a:r>
                      <a:endParaRPr lang="en-US" sz="1000" dirty="0"/>
                    </a:p>
                  </a:txBody>
                  <a:tcPr/>
                </a:tc>
                <a:tc>
                  <a:txBody>
                    <a:bodyPr/>
                    <a:lstStyle/>
                    <a:p>
                      <a:r>
                        <a:rPr lang="en-US" sz="1000" dirty="0" smtClean="0"/>
                        <a:t>Amount of time since the root bridge sent the configuration message</a:t>
                      </a:r>
                      <a:endParaRPr lang="en-US" sz="1000" dirty="0"/>
                    </a:p>
                  </a:txBody>
                  <a:tcPr/>
                </a:tc>
                <a:extLst>
                  <a:ext uri="{0D108BD9-81ED-4DB2-BD59-A6C34878D82A}">
                    <a16:rowId xmlns:a16="http://schemas.microsoft.com/office/drawing/2014/main" xmlns="" val="10009"/>
                  </a:ext>
                </a:extLst>
              </a:tr>
              <a:tr h="214436">
                <a:tc>
                  <a:txBody>
                    <a:bodyPr/>
                    <a:lstStyle/>
                    <a:p>
                      <a:r>
                        <a:rPr lang="en-US" sz="1000" dirty="0" smtClean="0"/>
                        <a:t>Max age</a:t>
                      </a:r>
                      <a:endParaRPr lang="en-US" sz="1000" dirty="0"/>
                    </a:p>
                  </a:txBody>
                  <a:tcPr/>
                </a:tc>
                <a:tc>
                  <a:txBody>
                    <a:bodyPr/>
                    <a:lstStyle/>
                    <a:p>
                      <a:r>
                        <a:rPr lang="en-US" sz="1000" dirty="0" smtClean="0"/>
                        <a:t>When the current configuration message will be deleted</a:t>
                      </a:r>
                      <a:endParaRPr lang="en-US" sz="1000" dirty="0"/>
                    </a:p>
                  </a:txBody>
                  <a:tcPr/>
                </a:tc>
                <a:extLst>
                  <a:ext uri="{0D108BD9-81ED-4DB2-BD59-A6C34878D82A}">
                    <a16:rowId xmlns:a16="http://schemas.microsoft.com/office/drawing/2014/main" xmlns="" val="10010"/>
                  </a:ext>
                </a:extLst>
              </a:tr>
              <a:tr h="214436">
                <a:tc>
                  <a:txBody>
                    <a:bodyPr/>
                    <a:lstStyle/>
                    <a:p>
                      <a:r>
                        <a:rPr lang="en-US" sz="1000" dirty="0" smtClean="0"/>
                        <a:t>Hello time</a:t>
                      </a:r>
                      <a:endParaRPr lang="en-US" sz="1000" dirty="0"/>
                    </a:p>
                  </a:txBody>
                  <a:tcPr/>
                </a:tc>
                <a:tc>
                  <a:txBody>
                    <a:bodyPr/>
                    <a:lstStyle/>
                    <a:p>
                      <a:r>
                        <a:rPr lang="en-US" sz="1000" dirty="0" smtClean="0"/>
                        <a:t>Time between root</a:t>
                      </a:r>
                      <a:r>
                        <a:rPr lang="en-US" sz="1000" baseline="0" dirty="0" smtClean="0"/>
                        <a:t> bridge messages</a:t>
                      </a:r>
                      <a:endParaRPr lang="en-US" sz="1000" dirty="0"/>
                    </a:p>
                  </a:txBody>
                  <a:tcPr/>
                </a:tc>
                <a:extLst>
                  <a:ext uri="{0D108BD9-81ED-4DB2-BD59-A6C34878D82A}">
                    <a16:rowId xmlns:a16="http://schemas.microsoft.com/office/drawing/2014/main" xmlns="" val="10011"/>
                  </a:ext>
                </a:extLst>
              </a:tr>
              <a:tr h="214436">
                <a:tc>
                  <a:txBody>
                    <a:bodyPr/>
                    <a:lstStyle/>
                    <a:p>
                      <a:r>
                        <a:rPr lang="en-US" sz="1000" dirty="0" smtClean="0"/>
                        <a:t>Forward delay</a:t>
                      </a:r>
                      <a:endParaRPr lang="en-US" sz="1000" dirty="0"/>
                    </a:p>
                  </a:txBody>
                  <a:tcPr/>
                </a:tc>
                <a:tc>
                  <a:txBody>
                    <a:bodyPr/>
                    <a:lstStyle/>
                    <a:p>
                      <a:r>
                        <a:rPr lang="en-US" sz="1000" dirty="0" smtClean="0"/>
                        <a:t>Time the bridges should wait before going to a new state</a:t>
                      </a:r>
                      <a:endParaRPr lang="en-US" sz="1000" dirty="0"/>
                    </a:p>
                  </a:txBody>
                  <a:tcPr/>
                </a:tc>
                <a:extLst>
                  <a:ext uri="{0D108BD9-81ED-4DB2-BD59-A6C34878D82A}">
                    <a16:rowId xmlns:a16="http://schemas.microsoft.com/office/drawing/2014/main" xmlns="" val="10012"/>
                  </a:ext>
                </a:extLst>
              </a:tr>
            </a:tbl>
          </a:graphicData>
        </a:graphic>
      </p:graphicFrame>
      <p:pic>
        <p:nvPicPr>
          <p:cNvPr id="4" name="Picture 3"/>
          <p:cNvPicPr>
            <a:picLocks noChangeAspect="1"/>
          </p:cNvPicPr>
          <p:nvPr/>
        </p:nvPicPr>
        <p:blipFill>
          <a:blip r:embed="rId4"/>
          <a:stretch>
            <a:fillRect/>
          </a:stretch>
        </p:blipFill>
        <p:spPr>
          <a:xfrm>
            <a:off x="1710266" y="770633"/>
            <a:ext cx="2496079" cy="1938702"/>
          </a:xfrm>
          <a:prstGeom prst="rect">
            <a:avLst/>
          </a:prstGeom>
        </p:spPr>
      </p:pic>
      <p:pic>
        <p:nvPicPr>
          <p:cNvPr id="6" name="Picture 5"/>
          <p:cNvPicPr>
            <a:picLocks noChangeAspect="1"/>
          </p:cNvPicPr>
          <p:nvPr/>
        </p:nvPicPr>
        <p:blipFill>
          <a:blip r:embed="rId5"/>
          <a:stretch>
            <a:fillRect/>
          </a:stretch>
        </p:blipFill>
        <p:spPr>
          <a:xfrm>
            <a:off x="1075266" y="2807091"/>
            <a:ext cx="3140074" cy="1963876"/>
          </a:xfrm>
          <a:prstGeom prst="rect">
            <a:avLst/>
          </a:prstGeom>
        </p:spPr>
      </p:pic>
      <p:sp>
        <p:nvSpPr>
          <p:cNvPr id="2" name="Slide Number Placeholder 1"/>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18</a:t>
            </a:fld>
            <a:endParaRPr lang="en-US" kern="0" dirty="0">
              <a:solidFill>
                <a:srgbClr val="595959"/>
              </a:solidFill>
            </a:endParaRPr>
          </a:p>
        </p:txBody>
      </p:sp>
    </p:spTree>
    <p:extLst>
      <p:ext uri="{BB962C8B-B14F-4D97-AF65-F5344CB8AC3E}">
        <p14:creationId xmlns:p14="http://schemas.microsoft.com/office/powerpoint/2010/main" val="1979059571"/>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27000" y="999066"/>
            <a:ext cx="5071533" cy="1092199"/>
          </a:xfrm>
        </p:spPr>
        <p:txBody>
          <a:bodyPr/>
          <a:lstStyle/>
          <a:p>
            <a:pPr marL="342900" indent="-342900">
              <a:buFont typeface="+mj-lt"/>
              <a:buAutoNum type="arabicPeriod"/>
            </a:pPr>
            <a:r>
              <a:rPr lang="en-US" altLang="ja-JP" dirty="0" err="1" smtClean="0"/>
              <a:t>Kada</a:t>
            </a:r>
            <a:r>
              <a:rPr lang="en-US" altLang="ja-JP" dirty="0" smtClean="0"/>
              <a:t> se </a:t>
            </a:r>
            <a:r>
              <a:rPr lang="en-US" altLang="ja-JP" dirty="0" err="1" smtClean="0"/>
              <a:t>svi</a:t>
            </a:r>
            <a:r>
              <a:rPr lang="sr-Latn-RS" altLang="ja-JP" dirty="0" smtClean="0"/>
              <a:t>č uključi</a:t>
            </a:r>
            <a:r>
              <a:rPr lang="en-US" altLang="ja-JP" dirty="0" smtClean="0"/>
              <a:t>, </a:t>
            </a:r>
            <a:r>
              <a:rPr lang="sr-Latn-RS" altLang="ja-JP" dirty="0" smtClean="0"/>
              <a:t>(svaki) </a:t>
            </a:r>
            <a:r>
              <a:rPr lang="sr-Latn-RS" altLang="ja-JP" dirty="0" err="1" smtClean="0"/>
              <a:t>svič</a:t>
            </a:r>
            <a:r>
              <a:rPr lang="sr-Latn-RS" altLang="ja-JP" dirty="0" smtClean="0"/>
              <a:t> pretpostavlja da je baš on </a:t>
            </a:r>
            <a:r>
              <a:rPr lang="en-US" altLang="ja-JP" dirty="0" smtClean="0"/>
              <a:t>root bridge </a:t>
            </a:r>
            <a:r>
              <a:rPr lang="sr-Latn-RS" altLang="ja-JP" dirty="0" smtClean="0"/>
              <a:t>dok</a:t>
            </a:r>
            <a:r>
              <a:rPr lang="en-US" altLang="ja-JP" dirty="0" smtClean="0"/>
              <a:t> BPDU</a:t>
            </a:r>
            <a:r>
              <a:rPr lang="sr-Latn-RS" altLang="ja-JP" dirty="0" smtClean="0"/>
              <a:t>-ovi ne budu poslati i</a:t>
            </a:r>
            <a:r>
              <a:rPr lang="en-US" altLang="ja-JP" dirty="0" smtClean="0"/>
              <a:t> STP </a:t>
            </a:r>
            <a:r>
              <a:rPr lang="sr-Latn-RS" altLang="ja-JP" dirty="0" smtClean="0"/>
              <a:t>izračunavanja završena</a:t>
            </a:r>
            <a:r>
              <a:rPr lang="en-US" altLang="ja-JP" dirty="0" smtClean="0"/>
              <a:t>. </a:t>
            </a:r>
            <a:r>
              <a:rPr lang="sr-Latn-RS" altLang="ja-JP" dirty="0" smtClean="0"/>
              <a:t>Npr. </a:t>
            </a:r>
            <a:r>
              <a:rPr lang="en-US" altLang="ja-JP" dirty="0" smtClean="0"/>
              <a:t>S2 </a:t>
            </a:r>
            <a:r>
              <a:rPr lang="sr-Latn-RS" altLang="ja-JP" dirty="0" smtClean="0"/>
              <a:t>šalje</a:t>
            </a:r>
            <a:r>
              <a:rPr lang="en-US" altLang="ja-JP" dirty="0" smtClean="0"/>
              <a:t> BPDU</a:t>
            </a:r>
            <a:r>
              <a:rPr lang="sr-Latn-RS" altLang="ja-JP" dirty="0" smtClean="0"/>
              <a:t>..</a:t>
            </a:r>
            <a:r>
              <a:rPr lang="en-US" altLang="ja-JP" dirty="0" smtClean="0"/>
              <a:t>.</a:t>
            </a:r>
          </a:p>
          <a:p>
            <a:pPr marL="342900" indent="-342900">
              <a:buFont typeface="+mj-lt"/>
              <a:buAutoNum type="arabicPeriod"/>
            </a:pPr>
            <a:r>
              <a:rPr lang="en-US" altLang="ja-JP" dirty="0" smtClean="0"/>
              <a:t>S3 </a:t>
            </a:r>
            <a:r>
              <a:rPr lang="sr-Latn-RS" altLang="ja-JP" dirty="0" smtClean="0"/>
              <a:t>upoređuje svoj </a:t>
            </a:r>
            <a:r>
              <a:rPr lang="en-US" altLang="ja-JP" dirty="0" smtClean="0"/>
              <a:t>root ID </a:t>
            </a:r>
            <a:r>
              <a:rPr lang="sr-Latn-RS" altLang="ja-JP" dirty="0" smtClean="0"/>
              <a:t>sa </a:t>
            </a:r>
            <a:r>
              <a:rPr lang="en-US" altLang="ja-JP" dirty="0" smtClean="0"/>
              <a:t>BPDU </a:t>
            </a:r>
            <a:r>
              <a:rPr lang="sr-Latn-RS" altLang="ja-JP" dirty="0" smtClean="0"/>
              <a:t>dobijenom od </a:t>
            </a:r>
            <a:r>
              <a:rPr lang="en-US" altLang="ja-JP" dirty="0" smtClean="0"/>
              <a:t>S2. S2 </a:t>
            </a:r>
            <a:r>
              <a:rPr lang="sr-Latn-RS" altLang="ja-JP" dirty="0" smtClean="0"/>
              <a:t>ima manji</a:t>
            </a:r>
            <a:r>
              <a:rPr lang="en-US" altLang="ja-JP" dirty="0" smtClean="0"/>
              <a:t> </a:t>
            </a:r>
            <a:r>
              <a:rPr lang="sr-Latn-RS" altLang="ja-JP" dirty="0" smtClean="0"/>
              <a:t>BID pa</a:t>
            </a:r>
            <a:r>
              <a:rPr lang="en-US" altLang="ja-JP" dirty="0" smtClean="0"/>
              <a:t> S3 </a:t>
            </a:r>
            <a:r>
              <a:rPr lang="sr-Latn-RS" altLang="ja-JP" dirty="0" err="1" smtClean="0"/>
              <a:t>apdejtuje</a:t>
            </a:r>
            <a:r>
              <a:rPr lang="en-US" altLang="ja-JP" dirty="0" smtClean="0"/>
              <a:t> root ID.</a:t>
            </a:r>
          </a:p>
        </p:txBody>
      </p:sp>
      <p:sp>
        <p:nvSpPr>
          <p:cNvPr id="8194" name="Rectangle 2"/>
          <p:cNvSpPr>
            <a:spLocks noGrp="1" noChangeArrowheads="1"/>
          </p:cNvSpPr>
          <p:nvPr>
            <p:ph type="title"/>
          </p:nvPr>
        </p:nvSpPr>
        <p:spPr>
          <a:xfrm>
            <a:off x="93135" y="176860"/>
            <a:ext cx="8661398" cy="757551"/>
          </a:xfrm>
        </p:spPr>
        <p:txBody>
          <a:bodyPr/>
          <a:lstStyle/>
          <a:p>
            <a:r>
              <a:rPr lang="en-US" altLang="en-US" sz="1600" dirty="0" smtClean="0"/>
              <a:t>STP </a:t>
            </a:r>
            <a:r>
              <a:rPr lang="sr-Latn-RS" altLang="en-US" sz="1600" dirty="0" smtClean="0"/>
              <a:t>princip rada</a:t>
            </a:r>
            <a:r>
              <a:rPr lang="en-US" altLang="en-US" sz="1600" dirty="0" smtClean="0"/>
              <a:t/>
            </a:r>
            <a:br>
              <a:rPr lang="en-US" altLang="en-US" sz="1600" dirty="0" smtClean="0"/>
            </a:br>
            <a:r>
              <a:rPr lang="en-US" altLang="en-US" dirty="0" smtClean="0"/>
              <a:t>802.1D BPDU </a:t>
            </a:r>
            <a:r>
              <a:rPr lang="sr-Latn-RS" altLang="en-US" dirty="0" err="1" smtClean="0"/>
              <a:t>propagacija</a:t>
            </a:r>
            <a:endParaRPr lang="en-US" altLang="en-US" dirty="0" smtClean="0"/>
          </a:p>
        </p:txBody>
      </p:sp>
      <p:pic>
        <p:nvPicPr>
          <p:cNvPr id="3" name="Picture 2"/>
          <p:cNvPicPr>
            <a:picLocks noChangeAspect="1"/>
          </p:cNvPicPr>
          <p:nvPr/>
        </p:nvPicPr>
        <p:blipFill>
          <a:blip r:embed="rId4"/>
          <a:stretch>
            <a:fillRect/>
          </a:stretch>
        </p:blipFill>
        <p:spPr>
          <a:xfrm>
            <a:off x="5477933" y="0"/>
            <a:ext cx="3666067" cy="2433966"/>
          </a:xfrm>
          <a:prstGeom prst="rect">
            <a:avLst/>
          </a:prstGeom>
        </p:spPr>
      </p:pic>
      <p:pic>
        <p:nvPicPr>
          <p:cNvPr id="4" name="Picture 3"/>
          <p:cNvPicPr>
            <a:picLocks noChangeAspect="1"/>
          </p:cNvPicPr>
          <p:nvPr/>
        </p:nvPicPr>
        <p:blipFill>
          <a:blip r:embed="rId5"/>
          <a:stretch>
            <a:fillRect/>
          </a:stretch>
        </p:blipFill>
        <p:spPr>
          <a:xfrm>
            <a:off x="1615661" y="2489200"/>
            <a:ext cx="3556943" cy="2402945"/>
          </a:xfrm>
          <a:prstGeom prst="rect">
            <a:avLst/>
          </a:prstGeom>
        </p:spPr>
      </p:pic>
      <p:sp>
        <p:nvSpPr>
          <p:cNvPr id="2" name="Slide Number Placeholder 1"/>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19</a:t>
            </a:fld>
            <a:endParaRPr lang="en-US" kern="0" dirty="0">
              <a:solidFill>
                <a:srgbClr val="595959"/>
              </a:solidFill>
            </a:endParaRPr>
          </a:p>
        </p:txBody>
      </p:sp>
    </p:spTree>
    <p:extLst>
      <p:ext uri="{BB962C8B-B14F-4D97-AF65-F5344CB8AC3E}">
        <p14:creationId xmlns:p14="http://schemas.microsoft.com/office/powerpoint/2010/main" val="627517603"/>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Sadržaj</a:t>
            </a:r>
            <a:endParaRPr lang="en-US" dirty="0"/>
          </a:p>
        </p:txBody>
      </p:sp>
      <p:sp>
        <p:nvSpPr>
          <p:cNvPr id="3" name="Content Placeholder 2"/>
          <p:cNvSpPr>
            <a:spLocks noGrp="1"/>
          </p:cNvSpPr>
          <p:nvPr>
            <p:ph idx="1"/>
          </p:nvPr>
        </p:nvSpPr>
        <p:spPr/>
        <p:txBody>
          <a:bodyPr/>
          <a:lstStyle/>
          <a:p>
            <a:r>
              <a:rPr lang="sr-Latn-RS" dirty="0" smtClean="0"/>
              <a:t>STP</a:t>
            </a:r>
          </a:p>
          <a:p>
            <a:r>
              <a:rPr lang="sr-Latn-RS" dirty="0" smtClean="0"/>
              <a:t>Varijante STP protokola</a:t>
            </a:r>
          </a:p>
          <a:p>
            <a:r>
              <a:rPr lang="sr-Latn-RS" dirty="0" smtClean="0"/>
              <a:t>Konfiguracija STP protokola</a:t>
            </a:r>
          </a:p>
          <a:p>
            <a:endParaRPr lang="en-US" dirty="0"/>
          </a:p>
        </p:txBody>
      </p:sp>
      <p:sp>
        <p:nvSpPr>
          <p:cNvPr id="4" name="Slide Number Placeholder 3"/>
          <p:cNvSpPr>
            <a:spLocks noGrp="1"/>
          </p:cNvSpPr>
          <p:nvPr>
            <p:ph type="sldNum" sz="quarter" idx="10"/>
          </p:nvPr>
        </p:nvSpPr>
        <p:spPr/>
        <p:txBody>
          <a:bodyPr/>
          <a:lstStyle/>
          <a:p>
            <a:pPr defTabSz="385763">
              <a:defRPr/>
            </a:pPr>
            <a:fld id="{2F5CCB13-0A32-4557-88E9-079F0C330695}" type="slidenum">
              <a:rPr lang="en-US" kern="0" smtClean="0">
                <a:solidFill>
                  <a:srgbClr val="595959"/>
                </a:solidFill>
              </a:rPr>
              <a:pPr defTabSz="385763">
                <a:defRPr/>
              </a:pPr>
              <a:t>2</a:t>
            </a:fld>
            <a:endParaRPr lang="en-US" kern="0" dirty="0">
              <a:solidFill>
                <a:srgbClr val="595959"/>
              </a:solidFill>
            </a:endParaRPr>
          </a:p>
        </p:txBody>
      </p:sp>
    </p:spTree>
    <p:extLst>
      <p:ext uri="{BB962C8B-B14F-4D97-AF65-F5344CB8AC3E}">
        <p14:creationId xmlns:p14="http://schemas.microsoft.com/office/powerpoint/2010/main" val="2796216264"/>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27000" y="999066"/>
            <a:ext cx="5071533" cy="1092199"/>
          </a:xfrm>
        </p:spPr>
        <p:txBody>
          <a:bodyPr/>
          <a:lstStyle/>
          <a:p>
            <a:pPr marL="342900" indent="-342900">
              <a:buFont typeface="+mj-lt"/>
              <a:buAutoNum type="arabicPeriod" startAt="3"/>
            </a:pPr>
            <a:r>
              <a:rPr lang="en-US" altLang="ja-JP" dirty="0" smtClean="0"/>
              <a:t>S1 </a:t>
            </a:r>
            <a:r>
              <a:rPr lang="sr-Latn-RS" altLang="ja-JP" dirty="0" smtClean="0"/>
              <a:t>dobija istu informaciju od </a:t>
            </a:r>
            <a:r>
              <a:rPr lang="en-US" altLang="ja-JP" dirty="0" smtClean="0"/>
              <a:t>S2 </a:t>
            </a:r>
            <a:r>
              <a:rPr lang="sr-Latn-RS" altLang="ja-JP" dirty="0" smtClean="0"/>
              <a:t>i zato što </a:t>
            </a:r>
            <a:r>
              <a:rPr lang="en-US" altLang="ja-JP" dirty="0" smtClean="0"/>
              <a:t>S1 </a:t>
            </a:r>
            <a:r>
              <a:rPr lang="sr-Latn-RS" altLang="ja-JP" dirty="0" smtClean="0"/>
              <a:t>ima manji</a:t>
            </a:r>
            <a:r>
              <a:rPr lang="en-US" altLang="ja-JP" dirty="0" smtClean="0"/>
              <a:t> BID</a:t>
            </a:r>
            <a:r>
              <a:rPr lang="sr-Latn-RS" altLang="ja-JP" dirty="0" smtClean="0"/>
              <a:t> on ignoriše informaciju od</a:t>
            </a:r>
            <a:r>
              <a:rPr lang="en-US" altLang="ja-JP" dirty="0" smtClean="0"/>
              <a:t> S2.</a:t>
            </a:r>
          </a:p>
          <a:p>
            <a:pPr marL="342900" indent="-342900">
              <a:buFont typeface="+mj-lt"/>
              <a:buAutoNum type="arabicPeriod" startAt="3"/>
            </a:pPr>
            <a:r>
              <a:rPr lang="en-US" altLang="ja-JP" dirty="0" smtClean="0"/>
              <a:t>S3 </a:t>
            </a:r>
            <a:r>
              <a:rPr lang="sr-Latn-RS" altLang="ja-JP" dirty="0" smtClean="0"/>
              <a:t>šalje svoj </a:t>
            </a:r>
            <a:r>
              <a:rPr lang="en-US" altLang="ja-JP" dirty="0" smtClean="0"/>
              <a:t>BPDU </a:t>
            </a:r>
            <a:r>
              <a:rPr lang="sr-Latn-RS" altLang="ja-JP" dirty="0" smtClean="0"/>
              <a:t>na sve </a:t>
            </a:r>
            <a:r>
              <a:rPr lang="sr-Latn-RS" altLang="ja-JP" dirty="0" err="1" smtClean="0"/>
              <a:t>portove</a:t>
            </a:r>
            <a:r>
              <a:rPr lang="sr-Latn-RS" altLang="ja-JP" dirty="0" smtClean="0"/>
              <a:t> sa naznakom da je </a:t>
            </a:r>
            <a:r>
              <a:rPr lang="en-US" altLang="ja-JP" dirty="0" smtClean="0"/>
              <a:t>S2 root bridge.</a:t>
            </a:r>
          </a:p>
        </p:txBody>
      </p:sp>
      <p:sp>
        <p:nvSpPr>
          <p:cNvPr id="8194" name="Rectangle 2"/>
          <p:cNvSpPr>
            <a:spLocks noGrp="1" noChangeArrowheads="1"/>
          </p:cNvSpPr>
          <p:nvPr>
            <p:ph type="title"/>
          </p:nvPr>
        </p:nvSpPr>
        <p:spPr>
          <a:xfrm>
            <a:off x="93135" y="176860"/>
            <a:ext cx="8661398" cy="757551"/>
          </a:xfrm>
        </p:spPr>
        <p:txBody>
          <a:bodyPr/>
          <a:lstStyle/>
          <a:p>
            <a:r>
              <a:rPr lang="en-US" altLang="en-US" sz="1600" dirty="0" smtClean="0"/>
              <a:t>STP </a:t>
            </a:r>
            <a:r>
              <a:rPr lang="sr-Latn-RS" altLang="en-US" sz="1600" dirty="0" smtClean="0"/>
              <a:t>princip rada</a:t>
            </a:r>
            <a:r>
              <a:rPr lang="en-US" altLang="en-US" sz="1600" dirty="0" smtClean="0"/>
              <a:t/>
            </a:r>
            <a:br>
              <a:rPr lang="en-US" altLang="en-US" sz="1600" dirty="0" smtClean="0"/>
            </a:br>
            <a:r>
              <a:rPr lang="en-US" altLang="en-US" dirty="0" smtClean="0"/>
              <a:t>802.1D BPDU </a:t>
            </a:r>
            <a:r>
              <a:rPr lang="sr-Latn-RS" altLang="en-US" dirty="0" err="1" smtClean="0"/>
              <a:t>propagacija</a:t>
            </a:r>
            <a:r>
              <a:rPr lang="en-US" altLang="en-US" dirty="0" smtClean="0"/>
              <a:t> (</a:t>
            </a:r>
            <a:r>
              <a:rPr lang="sr-Latn-RS" altLang="en-US" dirty="0" err="1" smtClean="0"/>
              <a:t>nast</a:t>
            </a:r>
            <a:r>
              <a:rPr lang="en-US" altLang="en-US" dirty="0" smtClean="0"/>
              <a:t>.)</a:t>
            </a:r>
          </a:p>
        </p:txBody>
      </p:sp>
      <p:pic>
        <p:nvPicPr>
          <p:cNvPr id="2" name="Picture 1"/>
          <p:cNvPicPr>
            <a:picLocks noChangeAspect="1"/>
          </p:cNvPicPr>
          <p:nvPr/>
        </p:nvPicPr>
        <p:blipFill>
          <a:blip r:embed="rId4"/>
          <a:stretch>
            <a:fillRect/>
          </a:stretch>
        </p:blipFill>
        <p:spPr>
          <a:xfrm>
            <a:off x="5103184" y="389466"/>
            <a:ext cx="3973082" cy="2589742"/>
          </a:xfrm>
          <a:prstGeom prst="rect">
            <a:avLst/>
          </a:prstGeom>
        </p:spPr>
      </p:pic>
      <p:pic>
        <p:nvPicPr>
          <p:cNvPr id="5" name="Picture 4"/>
          <p:cNvPicPr>
            <a:picLocks noChangeAspect="1"/>
          </p:cNvPicPr>
          <p:nvPr/>
        </p:nvPicPr>
        <p:blipFill>
          <a:blip r:embed="rId5"/>
          <a:stretch>
            <a:fillRect/>
          </a:stretch>
        </p:blipFill>
        <p:spPr>
          <a:xfrm>
            <a:off x="1507067" y="2665846"/>
            <a:ext cx="3439054" cy="2273396"/>
          </a:xfrm>
          <a:prstGeom prst="rect">
            <a:avLst/>
          </a:prstGeom>
        </p:spPr>
      </p:pic>
      <p:sp>
        <p:nvSpPr>
          <p:cNvPr id="3" name="Slide Number Placeholder 2"/>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20</a:t>
            </a:fld>
            <a:endParaRPr lang="en-US" kern="0" dirty="0">
              <a:solidFill>
                <a:srgbClr val="595959"/>
              </a:solidFill>
            </a:endParaRPr>
          </a:p>
        </p:txBody>
      </p:sp>
    </p:spTree>
    <p:extLst>
      <p:ext uri="{BB962C8B-B14F-4D97-AF65-F5344CB8AC3E}">
        <p14:creationId xmlns:p14="http://schemas.microsoft.com/office/powerpoint/2010/main" val="2254205790"/>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27000" y="999066"/>
            <a:ext cx="5071533" cy="1092199"/>
          </a:xfrm>
        </p:spPr>
        <p:txBody>
          <a:bodyPr/>
          <a:lstStyle/>
          <a:p>
            <a:pPr marL="342900" indent="-342900">
              <a:buFont typeface="+mj-lt"/>
              <a:buAutoNum type="arabicPeriod" startAt="5"/>
            </a:pPr>
            <a:r>
              <a:rPr lang="en-US" altLang="ja-JP" dirty="0" smtClean="0"/>
              <a:t>S2 </a:t>
            </a:r>
            <a:r>
              <a:rPr lang="sr-Latn-RS" altLang="ja-JP" dirty="0" smtClean="0"/>
              <a:t>upoređuje informacije dobijene od</a:t>
            </a:r>
            <a:r>
              <a:rPr lang="en-US" altLang="ja-JP" dirty="0" smtClean="0"/>
              <a:t> S3 </a:t>
            </a:r>
            <a:r>
              <a:rPr lang="sr-Latn-RS" altLang="ja-JP" dirty="0" smtClean="0"/>
              <a:t>pa</a:t>
            </a:r>
            <a:r>
              <a:rPr lang="en-US" altLang="ja-JP" dirty="0" smtClean="0"/>
              <a:t> S2 </a:t>
            </a:r>
            <a:r>
              <a:rPr lang="sr-Latn-RS" altLang="ja-JP" dirty="0" smtClean="0"/>
              <a:t>i dalje misli da je on </a:t>
            </a:r>
            <a:r>
              <a:rPr lang="en-US" altLang="ja-JP" dirty="0" smtClean="0"/>
              <a:t>root bridge.</a:t>
            </a:r>
          </a:p>
          <a:p>
            <a:pPr marL="342900" indent="-342900">
              <a:buFont typeface="+mj-lt"/>
              <a:buAutoNum type="arabicPeriod" startAt="5"/>
            </a:pPr>
            <a:r>
              <a:rPr lang="en-US" altLang="ja-JP" dirty="0" smtClean="0"/>
              <a:t>S1 </a:t>
            </a:r>
            <a:r>
              <a:rPr lang="sr-Latn-RS" altLang="ja-JP" dirty="0" smtClean="0"/>
              <a:t>dobija iste informacije od </a:t>
            </a:r>
            <a:r>
              <a:rPr lang="en-US" altLang="ja-JP" dirty="0" smtClean="0"/>
              <a:t>S3 (</a:t>
            </a:r>
            <a:r>
              <a:rPr lang="sr-Latn-RS" altLang="ja-JP" dirty="0" smtClean="0"/>
              <a:t>da je </a:t>
            </a:r>
            <a:r>
              <a:rPr lang="en-US" altLang="ja-JP" dirty="0" smtClean="0"/>
              <a:t>S2 root bridge), </a:t>
            </a:r>
            <a:r>
              <a:rPr lang="sr-Latn-RS" altLang="ja-JP" dirty="0" smtClean="0"/>
              <a:t>pa pošto </a:t>
            </a:r>
            <a:r>
              <a:rPr lang="en-US" altLang="ja-JP" dirty="0" smtClean="0"/>
              <a:t>S1 </a:t>
            </a:r>
            <a:r>
              <a:rPr lang="sr-Latn-RS" altLang="ja-JP" dirty="0" smtClean="0"/>
              <a:t>ima manji</a:t>
            </a:r>
            <a:r>
              <a:rPr lang="en-US" altLang="ja-JP" dirty="0" smtClean="0"/>
              <a:t> BID, </a:t>
            </a:r>
            <a:r>
              <a:rPr lang="sr-Latn-RS" altLang="ja-JP" dirty="0" smtClean="0"/>
              <a:t>on ignoriše informacije iz </a:t>
            </a:r>
            <a:r>
              <a:rPr lang="en-US" altLang="ja-JP" dirty="0" smtClean="0"/>
              <a:t>BPDU.</a:t>
            </a:r>
          </a:p>
        </p:txBody>
      </p:sp>
      <p:sp>
        <p:nvSpPr>
          <p:cNvPr id="8194" name="Rectangle 2"/>
          <p:cNvSpPr>
            <a:spLocks noGrp="1" noChangeArrowheads="1"/>
          </p:cNvSpPr>
          <p:nvPr>
            <p:ph type="title"/>
          </p:nvPr>
        </p:nvSpPr>
        <p:spPr>
          <a:xfrm>
            <a:off x="93135" y="176860"/>
            <a:ext cx="8661398" cy="757551"/>
          </a:xfrm>
        </p:spPr>
        <p:txBody>
          <a:bodyPr/>
          <a:lstStyle/>
          <a:p>
            <a:r>
              <a:rPr lang="en-US" altLang="en-US" sz="1600" dirty="0" smtClean="0"/>
              <a:t>STP </a:t>
            </a:r>
            <a:r>
              <a:rPr lang="sr-Latn-RS" altLang="en-US" sz="1600" dirty="0" smtClean="0"/>
              <a:t>princip rada</a:t>
            </a:r>
            <a:r>
              <a:rPr lang="en-US" altLang="en-US" sz="1600" dirty="0" smtClean="0"/>
              <a:t/>
            </a:r>
            <a:br>
              <a:rPr lang="en-US" altLang="en-US" sz="1600" dirty="0" smtClean="0"/>
            </a:br>
            <a:r>
              <a:rPr lang="en-US" altLang="en-US" dirty="0" smtClean="0"/>
              <a:t>802.1D BPDU </a:t>
            </a:r>
            <a:r>
              <a:rPr lang="sr-Latn-RS" altLang="en-US" dirty="0" err="1" smtClean="0"/>
              <a:t>propagacija</a:t>
            </a:r>
            <a:r>
              <a:rPr lang="sr-Latn-RS" altLang="en-US" dirty="0" smtClean="0"/>
              <a:t> </a:t>
            </a:r>
            <a:r>
              <a:rPr lang="en-US" altLang="en-US" dirty="0" smtClean="0"/>
              <a:t>(</a:t>
            </a:r>
            <a:r>
              <a:rPr lang="sr-Latn-RS" altLang="en-US" dirty="0" err="1" smtClean="0"/>
              <a:t>nast</a:t>
            </a:r>
            <a:r>
              <a:rPr lang="en-US" altLang="en-US" dirty="0" smtClean="0"/>
              <a:t>.)</a:t>
            </a:r>
          </a:p>
        </p:txBody>
      </p:sp>
      <p:pic>
        <p:nvPicPr>
          <p:cNvPr id="3" name="Picture 2"/>
          <p:cNvPicPr>
            <a:picLocks noChangeAspect="1"/>
          </p:cNvPicPr>
          <p:nvPr/>
        </p:nvPicPr>
        <p:blipFill>
          <a:blip r:embed="rId4"/>
          <a:stretch>
            <a:fillRect/>
          </a:stretch>
        </p:blipFill>
        <p:spPr>
          <a:xfrm>
            <a:off x="5328398" y="194732"/>
            <a:ext cx="3517151" cy="2301875"/>
          </a:xfrm>
          <a:prstGeom prst="rect">
            <a:avLst/>
          </a:prstGeom>
        </p:spPr>
      </p:pic>
      <p:pic>
        <p:nvPicPr>
          <p:cNvPr id="4" name="Picture 3"/>
          <p:cNvPicPr>
            <a:picLocks noChangeAspect="1"/>
          </p:cNvPicPr>
          <p:nvPr/>
        </p:nvPicPr>
        <p:blipFill>
          <a:blip r:embed="rId5"/>
          <a:stretch>
            <a:fillRect/>
          </a:stretch>
        </p:blipFill>
        <p:spPr>
          <a:xfrm>
            <a:off x="1600200" y="2631391"/>
            <a:ext cx="3675592" cy="2361826"/>
          </a:xfrm>
          <a:prstGeom prst="rect">
            <a:avLst/>
          </a:prstGeom>
        </p:spPr>
      </p:pic>
      <p:sp>
        <p:nvSpPr>
          <p:cNvPr id="2" name="Slide Number Placeholder 1"/>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21</a:t>
            </a:fld>
            <a:endParaRPr lang="en-US" kern="0" dirty="0">
              <a:solidFill>
                <a:srgbClr val="595959"/>
              </a:solidFill>
            </a:endParaRPr>
          </a:p>
        </p:txBody>
      </p:sp>
    </p:spTree>
    <p:extLst>
      <p:ext uri="{BB962C8B-B14F-4D97-AF65-F5344CB8AC3E}">
        <p14:creationId xmlns:p14="http://schemas.microsoft.com/office/powerpoint/2010/main" val="3286196920"/>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27000" y="999066"/>
            <a:ext cx="5071533" cy="1092199"/>
          </a:xfrm>
        </p:spPr>
        <p:txBody>
          <a:bodyPr/>
          <a:lstStyle/>
          <a:p>
            <a:pPr marL="0" indent="0">
              <a:buNone/>
            </a:pPr>
            <a:r>
              <a:rPr lang="en-US" altLang="ja-JP" dirty="0" smtClean="0"/>
              <a:t>7. S1 </a:t>
            </a:r>
            <a:r>
              <a:rPr lang="sr-Latn-RS" altLang="ja-JP" dirty="0" smtClean="0"/>
              <a:t>šalje </a:t>
            </a:r>
            <a:r>
              <a:rPr lang="en-US" altLang="ja-JP" dirty="0" smtClean="0"/>
              <a:t>BPDU</a:t>
            </a:r>
            <a:r>
              <a:rPr lang="sr-Latn-RS" altLang="ja-JP" dirty="0" smtClean="0"/>
              <a:t>’-ove na sve svoje </a:t>
            </a:r>
            <a:r>
              <a:rPr lang="sr-Latn-RS" altLang="ja-JP" dirty="0" err="1" smtClean="0"/>
              <a:t>portove</a:t>
            </a:r>
            <a:r>
              <a:rPr lang="en-US" altLang="ja-JP" dirty="0" smtClean="0"/>
              <a:t>. BPDU </a:t>
            </a:r>
            <a:r>
              <a:rPr lang="sr-Latn-RS" altLang="ja-JP" dirty="0" smtClean="0"/>
              <a:t>sadrži informacije da je </a:t>
            </a:r>
            <a:r>
              <a:rPr lang="en-US" altLang="ja-JP" dirty="0" smtClean="0"/>
              <a:t>S1 root bridge.</a:t>
            </a:r>
          </a:p>
        </p:txBody>
      </p:sp>
      <p:sp>
        <p:nvSpPr>
          <p:cNvPr id="8194" name="Rectangle 2"/>
          <p:cNvSpPr>
            <a:spLocks noGrp="1" noChangeArrowheads="1"/>
          </p:cNvSpPr>
          <p:nvPr>
            <p:ph type="title"/>
          </p:nvPr>
        </p:nvSpPr>
        <p:spPr>
          <a:xfrm>
            <a:off x="93135" y="176860"/>
            <a:ext cx="8661398" cy="757551"/>
          </a:xfrm>
        </p:spPr>
        <p:txBody>
          <a:bodyPr/>
          <a:lstStyle/>
          <a:p>
            <a:r>
              <a:rPr lang="en-US" altLang="en-US" sz="1600" dirty="0" smtClean="0"/>
              <a:t>STP </a:t>
            </a:r>
            <a:r>
              <a:rPr lang="sr-Latn-RS" altLang="en-US" sz="1600" dirty="0" smtClean="0"/>
              <a:t>princip rada</a:t>
            </a:r>
            <a:r>
              <a:rPr lang="en-US" altLang="en-US" sz="1600" dirty="0" smtClean="0"/>
              <a:t/>
            </a:r>
            <a:br>
              <a:rPr lang="en-US" altLang="en-US" sz="1600" dirty="0" smtClean="0"/>
            </a:br>
            <a:r>
              <a:rPr lang="en-US" altLang="en-US" dirty="0" smtClean="0"/>
              <a:t>802.1D BPDU </a:t>
            </a:r>
            <a:r>
              <a:rPr lang="sr-Latn-RS" altLang="en-US" dirty="0" err="1" smtClean="0"/>
              <a:t>propagacija</a:t>
            </a:r>
            <a:r>
              <a:rPr lang="en-US" altLang="en-US" dirty="0" smtClean="0"/>
              <a:t> (</a:t>
            </a:r>
            <a:r>
              <a:rPr lang="sr-Latn-RS" altLang="en-US" dirty="0" err="1" smtClean="0"/>
              <a:t>nast</a:t>
            </a:r>
            <a:r>
              <a:rPr lang="en-US" altLang="en-US" dirty="0" smtClean="0"/>
              <a:t>.)</a:t>
            </a:r>
          </a:p>
        </p:txBody>
      </p:sp>
      <p:pic>
        <p:nvPicPr>
          <p:cNvPr id="2" name="Picture 1"/>
          <p:cNvPicPr>
            <a:picLocks noChangeAspect="1"/>
          </p:cNvPicPr>
          <p:nvPr/>
        </p:nvPicPr>
        <p:blipFill>
          <a:blip r:embed="rId4"/>
          <a:stretch>
            <a:fillRect/>
          </a:stretch>
        </p:blipFill>
        <p:spPr>
          <a:xfrm>
            <a:off x="1547812" y="1614185"/>
            <a:ext cx="4507245" cy="2910190"/>
          </a:xfrm>
          <a:prstGeom prst="rect">
            <a:avLst/>
          </a:prstGeom>
        </p:spPr>
      </p:pic>
      <p:sp>
        <p:nvSpPr>
          <p:cNvPr id="3" name="Slide Number Placeholder 2"/>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22</a:t>
            </a:fld>
            <a:endParaRPr lang="en-US" kern="0" dirty="0">
              <a:solidFill>
                <a:srgbClr val="595959"/>
              </a:solidFill>
            </a:endParaRPr>
          </a:p>
        </p:txBody>
      </p:sp>
    </p:spTree>
    <p:extLst>
      <p:ext uri="{BB962C8B-B14F-4D97-AF65-F5344CB8AC3E}">
        <p14:creationId xmlns:p14="http://schemas.microsoft.com/office/powerpoint/2010/main" val="3247878178"/>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27000" y="999066"/>
            <a:ext cx="5071533" cy="1092199"/>
          </a:xfrm>
        </p:spPr>
        <p:txBody>
          <a:bodyPr/>
          <a:lstStyle/>
          <a:p>
            <a:pPr marL="342900" indent="-342900">
              <a:buFont typeface="+mj-lt"/>
              <a:buAutoNum type="arabicPeriod" startAt="8"/>
            </a:pPr>
            <a:r>
              <a:rPr lang="en-US" altLang="ja-JP" dirty="0" smtClean="0"/>
              <a:t>S3 </a:t>
            </a:r>
            <a:r>
              <a:rPr lang="sr-Latn-RS" altLang="ja-JP" dirty="0" smtClean="0"/>
              <a:t>upoređuje </a:t>
            </a:r>
            <a:r>
              <a:rPr lang="en-US" altLang="ja-JP" dirty="0" smtClean="0"/>
              <a:t>info</a:t>
            </a:r>
            <a:r>
              <a:rPr lang="sr-Latn-RS" altLang="ja-JP" dirty="0" err="1" smtClean="0"/>
              <a:t>rmacije</a:t>
            </a:r>
            <a:r>
              <a:rPr lang="en-US" altLang="ja-JP" dirty="0" smtClean="0"/>
              <a:t> </a:t>
            </a:r>
            <a:r>
              <a:rPr lang="sr-Latn-RS" altLang="ja-JP" dirty="0" smtClean="0"/>
              <a:t>od</a:t>
            </a:r>
            <a:r>
              <a:rPr lang="en-US" altLang="ja-JP" dirty="0" smtClean="0"/>
              <a:t> S1 </a:t>
            </a:r>
            <a:r>
              <a:rPr lang="sr-Latn-RS" altLang="ja-JP" dirty="0" smtClean="0"/>
              <a:t>i</a:t>
            </a:r>
            <a:r>
              <a:rPr lang="en-US" altLang="ja-JP" dirty="0" smtClean="0"/>
              <a:t> S3 </a:t>
            </a:r>
            <a:r>
              <a:rPr lang="sr-Latn-RS" altLang="ja-JP" dirty="0" smtClean="0"/>
              <a:t>i sada vidi da je </a:t>
            </a:r>
            <a:r>
              <a:rPr lang="en-US" altLang="ja-JP" dirty="0" smtClean="0"/>
              <a:t>BID </a:t>
            </a:r>
            <a:r>
              <a:rPr lang="sr-Latn-RS" altLang="ja-JP" dirty="0" smtClean="0"/>
              <a:t>dobijen od </a:t>
            </a:r>
            <a:r>
              <a:rPr lang="en-US" altLang="ja-JP" dirty="0" smtClean="0"/>
              <a:t>S1 </a:t>
            </a:r>
            <a:r>
              <a:rPr lang="sr-Latn-RS" altLang="ja-JP" dirty="0" smtClean="0"/>
              <a:t>manji od njegovog zapamćenog </a:t>
            </a:r>
            <a:r>
              <a:rPr lang="en-US" altLang="ja-JP" dirty="0" smtClean="0"/>
              <a:t>root bridge </a:t>
            </a:r>
            <a:r>
              <a:rPr lang="sr-Latn-RS" altLang="ja-JP" dirty="0" smtClean="0"/>
              <a:t>polja koje trenutno pokazuje da je </a:t>
            </a:r>
            <a:r>
              <a:rPr lang="en-US" altLang="ja-JP" dirty="0" smtClean="0"/>
              <a:t>S2 root bridge. S3 </a:t>
            </a:r>
            <a:r>
              <a:rPr lang="sr-Latn-RS" altLang="ja-JP" dirty="0" smtClean="0"/>
              <a:t>menja</a:t>
            </a:r>
            <a:r>
              <a:rPr lang="en-US" altLang="ja-JP" dirty="0" smtClean="0"/>
              <a:t> root ID </a:t>
            </a:r>
            <a:r>
              <a:rPr lang="sr-Latn-RS" altLang="ja-JP" dirty="0" smtClean="0"/>
              <a:t>na</a:t>
            </a:r>
            <a:r>
              <a:rPr lang="en-US" altLang="ja-JP" dirty="0" smtClean="0"/>
              <a:t> </a:t>
            </a:r>
            <a:r>
              <a:rPr lang="en-US" altLang="ja-JP" dirty="0" err="1" smtClean="0"/>
              <a:t>informa</a:t>
            </a:r>
            <a:r>
              <a:rPr lang="sr-Latn-RS" altLang="ja-JP" dirty="0" err="1" smtClean="0"/>
              <a:t>ciju</a:t>
            </a:r>
            <a:r>
              <a:rPr lang="en-US" altLang="ja-JP" dirty="0" smtClean="0"/>
              <a:t> </a:t>
            </a:r>
            <a:r>
              <a:rPr lang="sr-Latn-RS" altLang="ja-JP" dirty="0" smtClean="0"/>
              <a:t>dobijenu od</a:t>
            </a:r>
            <a:r>
              <a:rPr lang="en-US" altLang="ja-JP" dirty="0" smtClean="0"/>
              <a:t> S1.</a:t>
            </a:r>
          </a:p>
          <a:p>
            <a:pPr marL="342900" indent="-342900">
              <a:buFont typeface="+mj-lt"/>
              <a:buAutoNum type="arabicPeriod" startAt="8"/>
            </a:pPr>
            <a:r>
              <a:rPr lang="en-US" altLang="ja-JP" dirty="0" smtClean="0"/>
              <a:t>S2 </a:t>
            </a:r>
            <a:r>
              <a:rPr lang="sr-Latn-RS" altLang="ja-JP" dirty="0" smtClean="0"/>
              <a:t>upoređuje </a:t>
            </a:r>
            <a:r>
              <a:rPr lang="en-US" altLang="ja-JP" dirty="0" smtClean="0"/>
              <a:t>info</a:t>
            </a:r>
            <a:r>
              <a:rPr lang="sr-Latn-RS" altLang="ja-JP" dirty="0" err="1" smtClean="0"/>
              <a:t>rmacije</a:t>
            </a:r>
            <a:r>
              <a:rPr lang="sr-Latn-RS" altLang="ja-JP" dirty="0" smtClean="0"/>
              <a:t> od</a:t>
            </a:r>
            <a:r>
              <a:rPr lang="en-US" altLang="ja-JP" dirty="0" smtClean="0"/>
              <a:t> S1 </a:t>
            </a:r>
            <a:r>
              <a:rPr lang="sr-Latn-RS" altLang="ja-JP" dirty="0" smtClean="0"/>
              <a:t>pa</a:t>
            </a:r>
            <a:r>
              <a:rPr lang="en-US" altLang="ja-JP" dirty="0" smtClean="0"/>
              <a:t> S2 </a:t>
            </a:r>
            <a:r>
              <a:rPr lang="sr-Latn-RS" altLang="ja-JP" dirty="0" smtClean="0"/>
              <a:t>sada vidi da je </a:t>
            </a:r>
            <a:r>
              <a:rPr lang="en-US" altLang="ja-JP" dirty="0" smtClean="0"/>
              <a:t>BID </a:t>
            </a:r>
            <a:r>
              <a:rPr lang="sr-Latn-RS" altLang="ja-JP" dirty="0" smtClean="0"/>
              <a:t>kod</a:t>
            </a:r>
            <a:r>
              <a:rPr lang="en-US" altLang="ja-JP" dirty="0" smtClean="0"/>
              <a:t> S1 </a:t>
            </a:r>
            <a:r>
              <a:rPr lang="sr-Latn-RS" altLang="ja-JP" dirty="0" smtClean="0"/>
              <a:t>manji od njegovog</a:t>
            </a:r>
            <a:r>
              <a:rPr lang="en-US" altLang="ja-JP" dirty="0" smtClean="0"/>
              <a:t> BID</a:t>
            </a:r>
            <a:r>
              <a:rPr lang="sr-Latn-RS" altLang="ja-JP" dirty="0" smtClean="0"/>
              <a:t>-a</a:t>
            </a:r>
            <a:r>
              <a:rPr lang="en-US" altLang="ja-JP" dirty="0" smtClean="0"/>
              <a:t>. S2 </a:t>
            </a:r>
            <a:r>
              <a:rPr lang="sr-Latn-RS" altLang="ja-JP" dirty="0" smtClean="0"/>
              <a:t>sada </a:t>
            </a:r>
            <a:r>
              <a:rPr lang="sr-Latn-RS" altLang="ja-JP" dirty="0" err="1" smtClean="0"/>
              <a:t>apdejtuje</a:t>
            </a:r>
            <a:r>
              <a:rPr lang="sr-Latn-RS" altLang="ja-JP" dirty="0" smtClean="0"/>
              <a:t> svoju informaciju i sada zna da je </a:t>
            </a:r>
            <a:r>
              <a:rPr lang="en-US" altLang="ja-JP" dirty="0" smtClean="0"/>
              <a:t>S1 root bridge.</a:t>
            </a:r>
          </a:p>
        </p:txBody>
      </p:sp>
      <p:sp>
        <p:nvSpPr>
          <p:cNvPr id="8194" name="Rectangle 2"/>
          <p:cNvSpPr>
            <a:spLocks noGrp="1" noChangeArrowheads="1"/>
          </p:cNvSpPr>
          <p:nvPr>
            <p:ph type="title"/>
          </p:nvPr>
        </p:nvSpPr>
        <p:spPr>
          <a:xfrm>
            <a:off x="93135" y="176860"/>
            <a:ext cx="8661398" cy="757551"/>
          </a:xfrm>
        </p:spPr>
        <p:txBody>
          <a:bodyPr/>
          <a:lstStyle/>
          <a:p>
            <a:r>
              <a:rPr lang="en-US" altLang="en-US" sz="1600" dirty="0" smtClean="0"/>
              <a:t>STP </a:t>
            </a:r>
            <a:r>
              <a:rPr lang="sr-Latn-RS" altLang="en-US" sz="1600" dirty="0" smtClean="0"/>
              <a:t>princip rada</a:t>
            </a:r>
            <a:r>
              <a:rPr lang="en-US" altLang="en-US" sz="1600" dirty="0" smtClean="0"/>
              <a:t/>
            </a:r>
            <a:br>
              <a:rPr lang="en-US" altLang="en-US" sz="1600" dirty="0" smtClean="0"/>
            </a:br>
            <a:r>
              <a:rPr lang="en-US" altLang="en-US" dirty="0" smtClean="0"/>
              <a:t>802.1D BPDU </a:t>
            </a:r>
            <a:r>
              <a:rPr lang="sr-Latn-RS" altLang="en-US" dirty="0" err="1" smtClean="0"/>
              <a:t>propagacija</a:t>
            </a:r>
            <a:r>
              <a:rPr lang="en-US" altLang="en-US" dirty="0" smtClean="0"/>
              <a:t> (</a:t>
            </a:r>
            <a:r>
              <a:rPr lang="sr-Latn-RS" altLang="en-US" dirty="0" err="1" smtClean="0"/>
              <a:t>nast</a:t>
            </a:r>
            <a:r>
              <a:rPr lang="en-US" altLang="en-US" dirty="0" smtClean="0"/>
              <a:t>.)</a:t>
            </a:r>
          </a:p>
        </p:txBody>
      </p:sp>
      <p:pic>
        <p:nvPicPr>
          <p:cNvPr id="2" name="Picture 1"/>
          <p:cNvPicPr>
            <a:picLocks noChangeAspect="1"/>
          </p:cNvPicPr>
          <p:nvPr/>
        </p:nvPicPr>
        <p:blipFill>
          <a:blip r:embed="rId4"/>
          <a:stretch>
            <a:fillRect/>
          </a:stretch>
        </p:blipFill>
        <p:spPr>
          <a:xfrm>
            <a:off x="5755092" y="160867"/>
            <a:ext cx="3294715" cy="2154237"/>
          </a:xfrm>
          <a:prstGeom prst="rect">
            <a:avLst/>
          </a:prstGeom>
        </p:spPr>
      </p:pic>
      <p:pic>
        <p:nvPicPr>
          <p:cNvPr id="5" name="Picture 4"/>
          <p:cNvPicPr>
            <a:picLocks noChangeAspect="1"/>
          </p:cNvPicPr>
          <p:nvPr/>
        </p:nvPicPr>
        <p:blipFill>
          <a:blip r:embed="rId5"/>
          <a:stretch>
            <a:fillRect/>
          </a:stretch>
        </p:blipFill>
        <p:spPr>
          <a:xfrm>
            <a:off x="5767700" y="2421467"/>
            <a:ext cx="3196383" cy="2085445"/>
          </a:xfrm>
          <a:prstGeom prst="rect">
            <a:avLst/>
          </a:prstGeom>
        </p:spPr>
      </p:pic>
      <p:sp>
        <p:nvSpPr>
          <p:cNvPr id="8" name="Rectangle 34"/>
          <p:cNvSpPr txBox="1">
            <a:spLocks noChangeArrowheads="1"/>
          </p:cNvSpPr>
          <p:nvPr/>
        </p:nvSpPr>
        <p:spPr bwMode="auto">
          <a:xfrm>
            <a:off x="590658" y="3445618"/>
            <a:ext cx="3926476" cy="838515"/>
          </a:xfrm>
          <a:prstGeom prst="rect">
            <a:avLst/>
          </a:prstGeom>
          <a:ln/>
          <a:extLst>
            <a:ext uri="{FAA26D3D-D897-4be2-8F04-BA451C77F1D7}">
              <ma14:placeholderFlag xmlns="" xmlns:ma14="http://schemas.microsoft.com/office/mac/drawingml/2011/main"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sr-Latn-RS" sz="1200" kern="0" dirty="0" smtClean="0"/>
              <a:t>Nakon izbora </a:t>
            </a:r>
            <a:r>
              <a:rPr lang="en-US" sz="1200" kern="0" dirty="0" smtClean="0"/>
              <a:t>root bridge</a:t>
            </a:r>
            <a:r>
              <a:rPr lang="sr-Latn-RS" sz="1200" kern="0" dirty="0" smtClean="0"/>
              <a:t>-a</a:t>
            </a:r>
            <a:r>
              <a:rPr lang="en-US" sz="1200" kern="0" dirty="0" smtClean="0"/>
              <a:t> </a:t>
            </a:r>
            <a:r>
              <a:rPr lang="sr-Latn-RS" sz="1200" kern="0" dirty="0" smtClean="0"/>
              <a:t>uloge </a:t>
            </a:r>
            <a:r>
              <a:rPr lang="sr-Latn-RS" sz="1200" kern="0" dirty="0" err="1" smtClean="0"/>
              <a:t>portova</a:t>
            </a:r>
            <a:r>
              <a:rPr lang="sr-Latn-RS" sz="1200" kern="0" dirty="0" smtClean="0"/>
              <a:t> se mogu odrediti zato što se one određuju na osnovu ukupne cene puta do </a:t>
            </a:r>
            <a:r>
              <a:rPr lang="en-US" sz="1200" kern="0" dirty="0" smtClean="0"/>
              <a:t>root bridge</a:t>
            </a:r>
            <a:r>
              <a:rPr lang="sr-Latn-RS" sz="1200" kern="0" dirty="0" smtClean="0"/>
              <a:t>-a</a:t>
            </a:r>
            <a:r>
              <a:rPr lang="en-US" sz="1200" kern="0" dirty="0" smtClean="0"/>
              <a:t>.</a:t>
            </a:r>
            <a:endParaRPr lang="en-US" sz="1500" kern="0" dirty="0"/>
          </a:p>
          <a:p>
            <a:pPr marL="89297" indent="0" algn="ctr" eaLnBrk="1" hangingPunct="1">
              <a:spcBef>
                <a:spcPct val="30000"/>
              </a:spcBef>
              <a:buNone/>
            </a:pPr>
            <a:endParaRPr lang="en-US" sz="1500" kern="0" dirty="0"/>
          </a:p>
          <a:p>
            <a:pPr marL="0" indent="0" algn="ctr" eaLnBrk="1" hangingPunct="1">
              <a:spcBef>
                <a:spcPct val="30000"/>
              </a:spcBef>
              <a:buNone/>
            </a:pPr>
            <a:endParaRPr lang="en-US" sz="1500" kern="0" dirty="0"/>
          </a:p>
          <a:p>
            <a:pPr marL="0" indent="0" algn="ctr" eaLnBrk="1" hangingPunct="1">
              <a:spcBef>
                <a:spcPct val="30000"/>
              </a:spcBef>
              <a:buNone/>
            </a:pPr>
            <a:endParaRPr lang="en-US" sz="1500" kern="0" dirty="0"/>
          </a:p>
        </p:txBody>
      </p:sp>
      <p:sp>
        <p:nvSpPr>
          <p:cNvPr id="3" name="Slide Number Placeholder 2"/>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23</a:t>
            </a:fld>
            <a:endParaRPr lang="en-US" kern="0" dirty="0">
              <a:solidFill>
                <a:srgbClr val="595959"/>
              </a:solidFill>
            </a:endParaRPr>
          </a:p>
        </p:txBody>
      </p:sp>
    </p:spTree>
    <p:extLst>
      <p:ext uri="{BB962C8B-B14F-4D97-AF65-F5344CB8AC3E}">
        <p14:creationId xmlns:p14="http://schemas.microsoft.com/office/powerpoint/2010/main" val="126462001"/>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01600" y="1354666"/>
            <a:ext cx="5071533" cy="1092199"/>
          </a:xfrm>
        </p:spPr>
        <p:txBody>
          <a:bodyPr/>
          <a:lstStyle/>
          <a:p>
            <a:r>
              <a:rPr lang="sr-Latn-RS" altLang="ja-JP" dirty="0" smtClean="0"/>
              <a:t>Ako su svi prioriteti postavljeni na podrazumevane vrednosti</a:t>
            </a:r>
            <a:r>
              <a:rPr lang="en-US" altLang="ja-JP" dirty="0" smtClean="0"/>
              <a:t>, </a:t>
            </a:r>
            <a:r>
              <a:rPr lang="sr-Latn-RS" altLang="ja-JP" dirty="0" smtClean="0"/>
              <a:t>najmanja</a:t>
            </a:r>
            <a:r>
              <a:rPr lang="en-US" altLang="ja-JP" dirty="0" smtClean="0"/>
              <a:t> MAC </a:t>
            </a:r>
            <a:r>
              <a:rPr lang="sr-Latn-RS" altLang="ja-JP" dirty="0" smtClean="0"/>
              <a:t>adresa određuje najmanji</a:t>
            </a:r>
            <a:r>
              <a:rPr lang="en-US" altLang="ja-JP" dirty="0" smtClean="0"/>
              <a:t> BID.</a:t>
            </a:r>
          </a:p>
          <a:p>
            <a:r>
              <a:rPr lang="sr-Latn-RS" altLang="ja-JP" dirty="0" smtClean="0"/>
              <a:t>Prioritet je moguće promeniti</a:t>
            </a:r>
            <a:r>
              <a:rPr lang="en-US" altLang="ja-JP" dirty="0" smtClean="0"/>
              <a:t>.</a:t>
            </a:r>
          </a:p>
        </p:txBody>
      </p:sp>
      <p:sp>
        <p:nvSpPr>
          <p:cNvPr id="8194" name="Rectangle 2"/>
          <p:cNvSpPr>
            <a:spLocks noGrp="1" noChangeArrowheads="1"/>
          </p:cNvSpPr>
          <p:nvPr>
            <p:ph type="title"/>
          </p:nvPr>
        </p:nvSpPr>
        <p:spPr>
          <a:xfrm>
            <a:off x="93135" y="176860"/>
            <a:ext cx="8661398" cy="757551"/>
          </a:xfrm>
        </p:spPr>
        <p:txBody>
          <a:bodyPr/>
          <a:lstStyle/>
          <a:p>
            <a:r>
              <a:rPr lang="en-US" altLang="en-US" sz="1600" dirty="0" smtClean="0"/>
              <a:t>STP </a:t>
            </a:r>
            <a:r>
              <a:rPr lang="sr-Latn-RS" altLang="en-US" sz="1600" dirty="0" smtClean="0"/>
              <a:t>princip rada</a:t>
            </a:r>
            <a:r>
              <a:rPr lang="en-US" altLang="en-US" sz="1600" dirty="0" smtClean="0"/>
              <a:t/>
            </a:r>
            <a:br>
              <a:rPr lang="en-US" altLang="en-US" sz="1600" dirty="0" smtClean="0"/>
            </a:br>
            <a:r>
              <a:rPr lang="en-US" altLang="en-US" dirty="0" smtClean="0"/>
              <a:t>Extended System ID</a:t>
            </a:r>
          </a:p>
        </p:txBody>
      </p:sp>
      <p:pic>
        <p:nvPicPr>
          <p:cNvPr id="3" name="Picture 2"/>
          <p:cNvPicPr>
            <a:picLocks noChangeAspect="1"/>
          </p:cNvPicPr>
          <p:nvPr/>
        </p:nvPicPr>
        <p:blipFill>
          <a:blip r:embed="rId4"/>
          <a:stretch>
            <a:fillRect/>
          </a:stretch>
        </p:blipFill>
        <p:spPr>
          <a:xfrm>
            <a:off x="5945788" y="230520"/>
            <a:ext cx="2507192" cy="1584735"/>
          </a:xfrm>
          <a:prstGeom prst="rect">
            <a:avLst/>
          </a:prstGeom>
        </p:spPr>
      </p:pic>
      <p:pic>
        <p:nvPicPr>
          <p:cNvPr id="6" name="Picture 5"/>
          <p:cNvPicPr>
            <a:picLocks noChangeAspect="1"/>
          </p:cNvPicPr>
          <p:nvPr/>
        </p:nvPicPr>
        <p:blipFill>
          <a:blip r:embed="rId5"/>
          <a:stretch>
            <a:fillRect/>
          </a:stretch>
        </p:blipFill>
        <p:spPr>
          <a:xfrm>
            <a:off x="402167" y="2681641"/>
            <a:ext cx="4021667" cy="1836282"/>
          </a:xfrm>
          <a:prstGeom prst="rect">
            <a:avLst/>
          </a:prstGeom>
        </p:spPr>
      </p:pic>
      <p:sp>
        <p:nvSpPr>
          <p:cNvPr id="10" name="Oval Callout 9"/>
          <p:cNvSpPr/>
          <p:nvPr/>
        </p:nvSpPr>
        <p:spPr>
          <a:xfrm>
            <a:off x="3158067" y="0"/>
            <a:ext cx="2286000" cy="1022888"/>
          </a:xfrm>
          <a:prstGeom prst="wedgeEllipseCallout">
            <a:avLst>
              <a:gd name="adj1" fmla="val 73078"/>
              <a:gd name="adj2" fmla="val 3736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1400" dirty="0" smtClean="0">
                <a:solidFill>
                  <a:schemeClr val="bg1"/>
                </a:solidFill>
              </a:rPr>
              <a:t>Najmanji</a:t>
            </a:r>
            <a:r>
              <a:rPr lang="en-US" sz="1400" dirty="0" smtClean="0">
                <a:solidFill>
                  <a:schemeClr val="bg1"/>
                </a:solidFill>
              </a:rPr>
              <a:t> BID </a:t>
            </a:r>
            <a:r>
              <a:rPr lang="sr-Latn-RS" sz="1400" dirty="0" smtClean="0">
                <a:solidFill>
                  <a:schemeClr val="bg1"/>
                </a:solidFill>
              </a:rPr>
              <a:t>postaje</a:t>
            </a:r>
            <a:r>
              <a:rPr lang="en-US" sz="1400" dirty="0" smtClean="0">
                <a:solidFill>
                  <a:schemeClr val="bg1"/>
                </a:solidFill>
              </a:rPr>
              <a:t> root</a:t>
            </a:r>
          </a:p>
        </p:txBody>
      </p:sp>
      <p:pic>
        <p:nvPicPr>
          <p:cNvPr id="2" name="Picture 1"/>
          <p:cNvPicPr>
            <a:picLocks noChangeAspect="1"/>
          </p:cNvPicPr>
          <p:nvPr/>
        </p:nvPicPr>
        <p:blipFill>
          <a:blip r:embed="rId6"/>
          <a:stretch>
            <a:fillRect/>
          </a:stretch>
        </p:blipFill>
        <p:spPr>
          <a:xfrm>
            <a:off x="4942449" y="2150631"/>
            <a:ext cx="3687485" cy="2503848"/>
          </a:xfrm>
          <a:prstGeom prst="rect">
            <a:avLst/>
          </a:prstGeom>
        </p:spPr>
      </p:pic>
      <p:sp>
        <p:nvSpPr>
          <p:cNvPr id="4" name="Slide Number Placeholder 3"/>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24</a:t>
            </a:fld>
            <a:endParaRPr lang="en-US" kern="0" dirty="0">
              <a:solidFill>
                <a:srgbClr val="595959"/>
              </a:solidFill>
            </a:endParaRPr>
          </a:p>
        </p:txBody>
      </p:sp>
    </p:spTree>
    <p:extLst>
      <p:ext uri="{BB962C8B-B14F-4D97-AF65-F5344CB8AC3E}">
        <p14:creationId xmlns:p14="http://schemas.microsoft.com/office/powerpoint/2010/main" val="944598477"/>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4000" dirty="0" smtClean="0"/>
              <a:t>TIPOVI </a:t>
            </a:r>
            <a:r>
              <a:rPr lang="en-US" sz="4000" dirty="0" smtClean="0"/>
              <a:t>Spanning Tree Proto</a:t>
            </a:r>
            <a:r>
              <a:rPr lang="sr-Latn-RS" sz="4000" dirty="0" smtClean="0"/>
              <a:t>KOLA</a:t>
            </a:r>
            <a:endParaRPr lang="en-US" sz="4000"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805E332-21DC-4EB3-9DC8-4887120D0F09}" type="slidenum">
              <a:rPr lang="en-US" altLang="en-US" smtClean="0"/>
              <a:pPr>
                <a:defRPr/>
              </a:pPr>
              <a:t>25</a:t>
            </a:fld>
            <a:endParaRPr lang="en-US" altLang="en-US"/>
          </a:p>
        </p:txBody>
      </p:sp>
    </p:spTree>
    <p:extLst>
      <p:ext uri="{BB962C8B-B14F-4D97-AF65-F5344CB8AC3E}">
        <p14:creationId xmlns:p14="http://schemas.microsoft.com/office/powerpoint/2010/main" val="3551905410"/>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sr-Latn-RS" altLang="en-US" sz="1600" dirty="0" smtClean="0"/>
              <a:t>Varijante </a:t>
            </a:r>
            <a:r>
              <a:rPr lang="en-US" altLang="en-US" sz="1600" dirty="0" smtClean="0"/>
              <a:t>Spanning Tree </a:t>
            </a:r>
            <a:r>
              <a:rPr lang="en-US" altLang="en-US" sz="1600" dirty="0" err="1" smtClean="0"/>
              <a:t>protokola</a:t>
            </a:r>
            <a:r>
              <a:rPr lang="en-US" altLang="en-US" dirty="0" smtClean="0"/>
              <a:t/>
            </a:r>
            <a:br>
              <a:rPr lang="en-US" altLang="en-US" dirty="0" smtClean="0"/>
            </a:br>
            <a:r>
              <a:rPr lang="sr-Latn-RS" altLang="en-US" dirty="0" smtClean="0"/>
              <a:t>Varijante</a:t>
            </a:r>
            <a:r>
              <a:rPr lang="en-US" altLang="en-US" dirty="0" smtClean="0"/>
              <a:t> Spanning Tree </a:t>
            </a:r>
            <a:r>
              <a:rPr lang="en-US" altLang="en-US" dirty="0" err="1" smtClean="0"/>
              <a:t>protokola</a:t>
            </a:r>
            <a:endParaRPr lang="en-US" alt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952012719"/>
              </p:ext>
            </p:extLst>
          </p:nvPr>
        </p:nvGraphicFramePr>
        <p:xfrm>
          <a:off x="1253068" y="1100666"/>
          <a:ext cx="6282266" cy="3299821"/>
        </p:xfrm>
        <a:graphic>
          <a:graphicData uri="http://schemas.openxmlformats.org/drawingml/2006/table">
            <a:tbl>
              <a:tblPr firstRow="1" bandRow="1">
                <a:tableStyleId>{7DF18680-E054-41AD-8BC1-D1AEF772440D}</a:tableStyleId>
              </a:tblPr>
              <a:tblGrid>
                <a:gridCol w="1921634">
                  <a:extLst>
                    <a:ext uri="{9D8B030D-6E8A-4147-A177-3AD203B41FA5}">
                      <a16:colId xmlns:a16="http://schemas.microsoft.com/office/drawing/2014/main" xmlns="" val="20000"/>
                    </a:ext>
                  </a:extLst>
                </a:gridCol>
                <a:gridCol w="4360632">
                  <a:extLst>
                    <a:ext uri="{9D8B030D-6E8A-4147-A177-3AD203B41FA5}">
                      <a16:colId xmlns:a16="http://schemas.microsoft.com/office/drawing/2014/main" xmlns="" val="20001"/>
                    </a:ext>
                  </a:extLst>
                </a:gridCol>
              </a:tblGrid>
              <a:tr h="0">
                <a:tc>
                  <a:txBody>
                    <a:bodyPr/>
                    <a:lstStyle/>
                    <a:p>
                      <a:r>
                        <a:rPr lang="en-US" sz="1400" dirty="0" smtClean="0"/>
                        <a:t>STP Type</a:t>
                      </a:r>
                      <a:endParaRPr lang="en-US" sz="1400" dirty="0"/>
                    </a:p>
                  </a:txBody>
                  <a:tcPr/>
                </a:tc>
                <a:tc>
                  <a:txBody>
                    <a:bodyPr/>
                    <a:lstStyle/>
                    <a:p>
                      <a:r>
                        <a:rPr lang="en-US" sz="1400" dirty="0" smtClean="0"/>
                        <a:t>Description</a:t>
                      </a:r>
                      <a:endParaRPr lang="en-US" sz="1400" dirty="0"/>
                    </a:p>
                  </a:txBody>
                  <a:tcPr/>
                </a:tc>
                <a:extLst>
                  <a:ext uri="{0D108BD9-81ED-4DB2-BD59-A6C34878D82A}">
                    <a16:rowId xmlns:a16="http://schemas.microsoft.com/office/drawing/2014/main" xmlns="" val="10000"/>
                  </a:ext>
                </a:extLst>
              </a:tr>
              <a:tr h="214436">
                <a:tc>
                  <a:txBody>
                    <a:bodyPr/>
                    <a:lstStyle/>
                    <a:p>
                      <a:r>
                        <a:rPr lang="en-US" sz="1400" dirty="0" smtClean="0"/>
                        <a:t>802.1D</a:t>
                      </a:r>
                      <a:endParaRPr lang="en-US" sz="1400" dirty="0"/>
                    </a:p>
                  </a:txBody>
                  <a:tcPr/>
                </a:tc>
                <a:tc>
                  <a:txBody>
                    <a:bodyPr/>
                    <a:lstStyle/>
                    <a:p>
                      <a:r>
                        <a:rPr lang="en-US" sz="1400" dirty="0" smtClean="0"/>
                        <a:t>1998 - Original</a:t>
                      </a:r>
                      <a:r>
                        <a:rPr lang="en-US" sz="1400" baseline="0" dirty="0" smtClean="0"/>
                        <a:t> STP standard</a:t>
                      </a:r>
                      <a:endParaRPr lang="en-US" sz="1400" dirty="0"/>
                    </a:p>
                  </a:txBody>
                  <a:tcPr/>
                </a:tc>
                <a:extLst>
                  <a:ext uri="{0D108BD9-81ED-4DB2-BD59-A6C34878D82A}">
                    <a16:rowId xmlns:a16="http://schemas.microsoft.com/office/drawing/2014/main" xmlns="" val="10001"/>
                  </a:ext>
                </a:extLst>
              </a:tr>
              <a:tr h="214436">
                <a:tc>
                  <a:txBody>
                    <a:bodyPr/>
                    <a:lstStyle/>
                    <a:p>
                      <a:r>
                        <a:rPr lang="en-US" sz="1400" dirty="0" smtClean="0"/>
                        <a:t>CST</a:t>
                      </a:r>
                      <a:endParaRPr lang="en-US" sz="1400" dirty="0"/>
                    </a:p>
                  </a:txBody>
                  <a:tcPr/>
                </a:tc>
                <a:tc>
                  <a:txBody>
                    <a:bodyPr/>
                    <a:lstStyle/>
                    <a:p>
                      <a:r>
                        <a:rPr lang="en-US" sz="1400" dirty="0" smtClean="0"/>
                        <a:t>One spanning-tree</a:t>
                      </a:r>
                      <a:r>
                        <a:rPr lang="en-US" sz="1400" baseline="0" dirty="0" smtClean="0"/>
                        <a:t> instance</a:t>
                      </a:r>
                      <a:endParaRPr lang="en-US" sz="1400" dirty="0"/>
                    </a:p>
                  </a:txBody>
                  <a:tcPr/>
                </a:tc>
                <a:extLst>
                  <a:ext uri="{0D108BD9-81ED-4DB2-BD59-A6C34878D82A}">
                    <a16:rowId xmlns:a16="http://schemas.microsoft.com/office/drawing/2014/main" xmlns="" val="10002"/>
                  </a:ext>
                </a:extLst>
              </a:tr>
              <a:tr h="214436">
                <a:tc>
                  <a:txBody>
                    <a:bodyPr/>
                    <a:lstStyle/>
                    <a:p>
                      <a:r>
                        <a:rPr lang="en-US" sz="1400" dirty="0" smtClean="0"/>
                        <a:t>PVST+</a:t>
                      </a:r>
                      <a:endParaRPr lang="en-US" sz="1400" dirty="0"/>
                    </a:p>
                  </a:txBody>
                  <a:tcPr/>
                </a:tc>
                <a:tc>
                  <a:txBody>
                    <a:bodyPr/>
                    <a:lstStyle/>
                    <a:p>
                      <a:r>
                        <a:rPr lang="en-US" sz="1400" dirty="0" smtClean="0"/>
                        <a:t>Cisco</a:t>
                      </a:r>
                      <a:r>
                        <a:rPr lang="en-US" sz="1400" baseline="0" dirty="0" smtClean="0"/>
                        <a:t> update to 802.1D; each VLAN has its own spanning-tree instance</a:t>
                      </a:r>
                      <a:endParaRPr lang="en-US" sz="1400" dirty="0"/>
                    </a:p>
                  </a:txBody>
                  <a:tcPr/>
                </a:tc>
                <a:extLst>
                  <a:ext uri="{0D108BD9-81ED-4DB2-BD59-A6C34878D82A}">
                    <a16:rowId xmlns:a16="http://schemas.microsoft.com/office/drawing/2014/main" xmlns="" val="10003"/>
                  </a:ext>
                </a:extLst>
              </a:tr>
              <a:tr h="482482">
                <a:tc>
                  <a:txBody>
                    <a:bodyPr/>
                    <a:lstStyle/>
                    <a:p>
                      <a:r>
                        <a:rPr lang="en-US" sz="1400" dirty="0" smtClean="0"/>
                        <a:t>802.1D</a:t>
                      </a:r>
                      <a:endParaRPr lang="en-US" sz="1400" dirty="0"/>
                    </a:p>
                  </a:txBody>
                  <a:tcPr/>
                </a:tc>
                <a:tc>
                  <a:txBody>
                    <a:bodyPr/>
                    <a:lstStyle/>
                    <a:p>
                      <a:r>
                        <a:rPr lang="en-US" sz="1400" dirty="0" smtClean="0"/>
                        <a:t>2004 – Updated</a:t>
                      </a:r>
                      <a:r>
                        <a:rPr lang="en-US" sz="1400" baseline="0" dirty="0" smtClean="0"/>
                        <a:t> bridging and STP standard</a:t>
                      </a:r>
                      <a:endParaRPr lang="en-US" sz="1400" dirty="0"/>
                    </a:p>
                  </a:txBody>
                  <a:tcPr/>
                </a:tc>
                <a:extLst>
                  <a:ext uri="{0D108BD9-81ED-4DB2-BD59-A6C34878D82A}">
                    <a16:rowId xmlns:a16="http://schemas.microsoft.com/office/drawing/2014/main" xmlns="" val="10004"/>
                  </a:ext>
                </a:extLst>
              </a:tr>
              <a:tr h="214436">
                <a:tc>
                  <a:txBody>
                    <a:bodyPr/>
                    <a:lstStyle/>
                    <a:p>
                      <a:r>
                        <a:rPr lang="en-US" sz="1400" dirty="0" smtClean="0"/>
                        <a:t>802.1w (RSTP)</a:t>
                      </a:r>
                      <a:endParaRPr lang="en-US" sz="1400" dirty="0"/>
                    </a:p>
                  </a:txBody>
                  <a:tcPr/>
                </a:tc>
                <a:tc>
                  <a:txBody>
                    <a:bodyPr/>
                    <a:lstStyle/>
                    <a:p>
                      <a:r>
                        <a:rPr lang="en-US" sz="1400" dirty="0" smtClean="0"/>
                        <a:t>Improves convergence by adding new roles to ports and enhancing</a:t>
                      </a:r>
                      <a:r>
                        <a:rPr lang="en-US" sz="1400" baseline="0" dirty="0" smtClean="0"/>
                        <a:t> BPDU exchange</a:t>
                      </a:r>
                      <a:endParaRPr lang="en-US" sz="1400" dirty="0"/>
                    </a:p>
                  </a:txBody>
                  <a:tcPr/>
                </a:tc>
                <a:extLst>
                  <a:ext uri="{0D108BD9-81ED-4DB2-BD59-A6C34878D82A}">
                    <a16:rowId xmlns:a16="http://schemas.microsoft.com/office/drawing/2014/main" xmlns="" val="10005"/>
                  </a:ext>
                </a:extLst>
              </a:tr>
              <a:tr h="348459">
                <a:tc>
                  <a:txBody>
                    <a:bodyPr/>
                    <a:lstStyle/>
                    <a:p>
                      <a:r>
                        <a:rPr lang="en-US" sz="1400" dirty="0" smtClean="0"/>
                        <a:t>Rapid PVST+</a:t>
                      </a:r>
                      <a:endParaRPr lang="en-US" sz="1400" dirty="0"/>
                    </a:p>
                  </a:txBody>
                  <a:tcPr/>
                </a:tc>
                <a:tc>
                  <a:txBody>
                    <a:bodyPr/>
                    <a:lstStyle/>
                    <a:p>
                      <a:r>
                        <a:rPr lang="en-US" sz="1400" dirty="0" smtClean="0"/>
                        <a:t>Cisco enhancement of</a:t>
                      </a:r>
                      <a:r>
                        <a:rPr lang="en-US" sz="1400" baseline="0" dirty="0" smtClean="0"/>
                        <a:t> RSTP using PVST+</a:t>
                      </a:r>
                      <a:endParaRPr lang="en-US" sz="1400" dirty="0"/>
                    </a:p>
                  </a:txBody>
                  <a:tcPr/>
                </a:tc>
                <a:extLst>
                  <a:ext uri="{0D108BD9-81ED-4DB2-BD59-A6C34878D82A}">
                    <a16:rowId xmlns:a16="http://schemas.microsoft.com/office/drawing/2014/main" xmlns="" val="10006"/>
                  </a:ext>
                </a:extLst>
              </a:tr>
              <a:tr h="348459">
                <a:tc>
                  <a:txBody>
                    <a:bodyPr/>
                    <a:lstStyle/>
                    <a:p>
                      <a:r>
                        <a:rPr lang="en-US" sz="1400" dirty="0" smtClean="0"/>
                        <a:t>802.1s (MSTP)</a:t>
                      </a:r>
                      <a:endParaRPr lang="en-US" sz="1400" dirty="0"/>
                    </a:p>
                  </a:txBody>
                  <a:tcPr/>
                </a:tc>
                <a:tc>
                  <a:txBody>
                    <a:bodyPr/>
                    <a:lstStyle/>
                    <a:p>
                      <a:r>
                        <a:rPr lang="en-US" sz="1400" dirty="0" smtClean="0"/>
                        <a:t>Multiple</a:t>
                      </a:r>
                      <a:r>
                        <a:rPr lang="en-US" sz="1400" baseline="0" dirty="0" smtClean="0"/>
                        <a:t> VLANs can have the same spanning-tree instance</a:t>
                      </a:r>
                      <a:endParaRPr lang="en-US" sz="1400" dirty="0"/>
                    </a:p>
                  </a:txBody>
                  <a:tcPr/>
                </a:tc>
                <a:extLst>
                  <a:ext uri="{0D108BD9-81ED-4DB2-BD59-A6C34878D82A}">
                    <a16:rowId xmlns:a16="http://schemas.microsoft.com/office/drawing/2014/main" xmlns="" val="10007"/>
                  </a:ext>
                </a:extLst>
              </a:tr>
            </a:tbl>
          </a:graphicData>
        </a:graphic>
      </p:graphicFrame>
      <p:sp>
        <p:nvSpPr>
          <p:cNvPr id="2" name="Slide Number Placeholder 1"/>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26</a:t>
            </a:fld>
            <a:endParaRPr lang="en-US" kern="0" dirty="0">
              <a:solidFill>
                <a:srgbClr val="595959"/>
              </a:solidFill>
            </a:endParaRPr>
          </a:p>
        </p:txBody>
      </p:sp>
    </p:spTree>
    <p:extLst>
      <p:ext uri="{BB962C8B-B14F-4D97-AF65-F5344CB8AC3E}">
        <p14:creationId xmlns:p14="http://schemas.microsoft.com/office/powerpoint/2010/main" val="363530074"/>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sr-Latn-RS" altLang="en-US" sz="1600" dirty="0" smtClean="0"/>
              <a:t>Varijante </a:t>
            </a:r>
            <a:r>
              <a:rPr lang="en-US" altLang="en-US" sz="1600" dirty="0" smtClean="0"/>
              <a:t>Spanning </a:t>
            </a:r>
            <a:r>
              <a:rPr lang="en-US" altLang="en-US" sz="1600" dirty="0"/>
              <a:t>Tree </a:t>
            </a:r>
            <a:r>
              <a:rPr lang="en-US" altLang="en-US" sz="1600" dirty="0" err="1"/>
              <a:t>protokola</a:t>
            </a:r>
            <a:r>
              <a:rPr lang="en-US" altLang="en-US" dirty="0" smtClean="0"/>
              <a:t/>
            </a:r>
            <a:br>
              <a:rPr lang="en-US" altLang="en-US" dirty="0" smtClean="0"/>
            </a:br>
            <a:r>
              <a:rPr lang="en-US" altLang="en-US" dirty="0" err="1" smtClean="0"/>
              <a:t>Karakteristike</a:t>
            </a:r>
            <a:r>
              <a:rPr lang="en-US" altLang="en-US" dirty="0" smtClean="0"/>
              <a:t> Spanning Tree </a:t>
            </a:r>
            <a:r>
              <a:rPr lang="en-US" altLang="en-US" dirty="0" err="1" smtClean="0"/>
              <a:t>protokola</a:t>
            </a:r>
            <a:endParaRPr lang="en-US" alt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1796664681"/>
              </p:ext>
            </p:extLst>
          </p:nvPr>
        </p:nvGraphicFramePr>
        <p:xfrm>
          <a:off x="939800" y="1396998"/>
          <a:ext cx="6942667" cy="1884435"/>
        </p:xfrm>
        <a:graphic>
          <a:graphicData uri="http://schemas.openxmlformats.org/drawingml/2006/table">
            <a:tbl>
              <a:tblPr firstRow="1" bandRow="1">
                <a:tableStyleId>{7DF18680-E054-41AD-8BC1-D1AEF772440D}</a:tableStyleId>
              </a:tblPr>
              <a:tblGrid>
                <a:gridCol w="1261533">
                  <a:extLst>
                    <a:ext uri="{9D8B030D-6E8A-4147-A177-3AD203B41FA5}">
                      <a16:colId xmlns:a16="http://schemas.microsoft.com/office/drawing/2014/main" xmlns="" val="20000"/>
                    </a:ext>
                  </a:extLst>
                </a:gridCol>
                <a:gridCol w="1181600">
                  <a:extLst>
                    <a:ext uri="{9D8B030D-6E8A-4147-A177-3AD203B41FA5}">
                      <a16:colId xmlns:a16="http://schemas.microsoft.com/office/drawing/2014/main" xmlns="" val="20001"/>
                    </a:ext>
                  </a:extLst>
                </a:gridCol>
                <a:gridCol w="1493867">
                  <a:extLst>
                    <a:ext uri="{9D8B030D-6E8A-4147-A177-3AD203B41FA5}">
                      <a16:colId xmlns:a16="http://schemas.microsoft.com/office/drawing/2014/main" xmlns="" val="20002"/>
                    </a:ext>
                  </a:extLst>
                </a:gridCol>
                <a:gridCol w="1269693">
                  <a:extLst>
                    <a:ext uri="{9D8B030D-6E8A-4147-A177-3AD203B41FA5}">
                      <a16:colId xmlns:a16="http://schemas.microsoft.com/office/drawing/2014/main" xmlns="" val="20003"/>
                    </a:ext>
                  </a:extLst>
                </a:gridCol>
                <a:gridCol w="1735974">
                  <a:extLst>
                    <a:ext uri="{9D8B030D-6E8A-4147-A177-3AD203B41FA5}">
                      <a16:colId xmlns:a16="http://schemas.microsoft.com/office/drawing/2014/main" xmlns="" val="20004"/>
                    </a:ext>
                  </a:extLst>
                </a:gridCol>
              </a:tblGrid>
              <a:tr h="440837">
                <a:tc>
                  <a:txBody>
                    <a:bodyPr/>
                    <a:lstStyle/>
                    <a:p>
                      <a:r>
                        <a:rPr lang="en-US" sz="1200" dirty="0" smtClean="0"/>
                        <a:t>STP Type</a:t>
                      </a:r>
                      <a:endParaRPr lang="en-US" sz="1200" dirty="0"/>
                    </a:p>
                  </a:txBody>
                  <a:tcPr/>
                </a:tc>
                <a:tc>
                  <a:txBody>
                    <a:bodyPr/>
                    <a:lstStyle/>
                    <a:p>
                      <a:r>
                        <a:rPr lang="en-US" sz="1200" dirty="0" smtClean="0"/>
                        <a:t>Standard</a:t>
                      </a:r>
                      <a:endParaRPr lang="en-US" sz="1200" dirty="0"/>
                    </a:p>
                  </a:txBody>
                  <a:tcPr/>
                </a:tc>
                <a:tc>
                  <a:txBody>
                    <a:bodyPr/>
                    <a:lstStyle/>
                    <a:p>
                      <a:r>
                        <a:rPr lang="en-US" sz="1200" dirty="0" smtClean="0"/>
                        <a:t>Resources Needed</a:t>
                      </a:r>
                      <a:endParaRPr lang="en-US" sz="1200" dirty="0"/>
                    </a:p>
                  </a:txBody>
                  <a:tcPr/>
                </a:tc>
                <a:tc>
                  <a:txBody>
                    <a:bodyPr/>
                    <a:lstStyle/>
                    <a:p>
                      <a:r>
                        <a:rPr lang="en-US" sz="1200" dirty="0" smtClean="0"/>
                        <a:t>Convergence</a:t>
                      </a:r>
                      <a:endParaRPr lang="en-US" sz="1200" dirty="0"/>
                    </a:p>
                  </a:txBody>
                  <a:tcPr/>
                </a:tc>
                <a:tc>
                  <a:txBody>
                    <a:bodyPr/>
                    <a:lstStyle/>
                    <a:p>
                      <a:r>
                        <a:rPr lang="en-US" sz="1200" dirty="0" smtClean="0"/>
                        <a:t>Tree Calculation</a:t>
                      </a:r>
                      <a:endParaRPr lang="en-US" sz="1200" dirty="0"/>
                    </a:p>
                  </a:txBody>
                  <a:tcPr/>
                </a:tc>
                <a:extLst>
                  <a:ext uri="{0D108BD9-81ED-4DB2-BD59-A6C34878D82A}">
                    <a16:rowId xmlns:a16="http://schemas.microsoft.com/office/drawing/2014/main" xmlns="" val="10000"/>
                  </a:ext>
                </a:extLst>
              </a:tr>
              <a:tr h="264502">
                <a:tc>
                  <a:txBody>
                    <a:bodyPr/>
                    <a:lstStyle/>
                    <a:p>
                      <a:r>
                        <a:rPr lang="en-US" sz="1200" dirty="0" smtClean="0"/>
                        <a:t>STP</a:t>
                      </a:r>
                      <a:endParaRPr lang="en-US" sz="1200" dirty="0"/>
                    </a:p>
                  </a:txBody>
                  <a:tcPr/>
                </a:tc>
                <a:tc>
                  <a:txBody>
                    <a:bodyPr/>
                    <a:lstStyle/>
                    <a:p>
                      <a:r>
                        <a:rPr lang="en-US" sz="1200" dirty="0" smtClean="0"/>
                        <a:t>802.1D</a:t>
                      </a:r>
                      <a:endParaRPr lang="en-US" sz="1200" dirty="0"/>
                    </a:p>
                  </a:txBody>
                  <a:tcPr/>
                </a:tc>
                <a:tc>
                  <a:txBody>
                    <a:bodyPr/>
                    <a:lstStyle/>
                    <a:p>
                      <a:r>
                        <a:rPr lang="en-US" sz="1200" dirty="0" smtClean="0"/>
                        <a:t>Low</a:t>
                      </a:r>
                      <a:endParaRPr lang="en-US" sz="1200" dirty="0"/>
                    </a:p>
                  </a:txBody>
                  <a:tcPr/>
                </a:tc>
                <a:tc>
                  <a:txBody>
                    <a:bodyPr/>
                    <a:lstStyle/>
                    <a:p>
                      <a:r>
                        <a:rPr lang="en-US" sz="1200" dirty="0" smtClean="0"/>
                        <a:t>Slow</a:t>
                      </a:r>
                      <a:endParaRPr lang="en-US" sz="1200" dirty="0"/>
                    </a:p>
                  </a:txBody>
                  <a:tcPr/>
                </a:tc>
                <a:tc>
                  <a:txBody>
                    <a:bodyPr/>
                    <a:lstStyle/>
                    <a:p>
                      <a:r>
                        <a:rPr lang="en-US" sz="1200" dirty="0" smtClean="0"/>
                        <a:t>All VLANs</a:t>
                      </a:r>
                      <a:endParaRPr lang="en-US" sz="1200" dirty="0"/>
                    </a:p>
                  </a:txBody>
                  <a:tcPr/>
                </a:tc>
                <a:extLst>
                  <a:ext uri="{0D108BD9-81ED-4DB2-BD59-A6C34878D82A}">
                    <a16:rowId xmlns:a16="http://schemas.microsoft.com/office/drawing/2014/main" xmlns="" val="10001"/>
                  </a:ext>
                </a:extLst>
              </a:tr>
              <a:tr h="264502">
                <a:tc>
                  <a:txBody>
                    <a:bodyPr/>
                    <a:lstStyle/>
                    <a:p>
                      <a:r>
                        <a:rPr lang="en-US" sz="1200" dirty="0" smtClean="0"/>
                        <a:t>PVST+</a:t>
                      </a:r>
                      <a:endParaRPr lang="en-US" sz="1200" dirty="0"/>
                    </a:p>
                  </a:txBody>
                  <a:tcPr/>
                </a:tc>
                <a:tc>
                  <a:txBody>
                    <a:bodyPr/>
                    <a:lstStyle/>
                    <a:p>
                      <a:r>
                        <a:rPr lang="en-US" sz="1200" dirty="0" smtClean="0"/>
                        <a:t>Cisco</a:t>
                      </a:r>
                      <a:endParaRPr lang="en-US" sz="1200" dirty="0"/>
                    </a:p>
                  </a:txBody>
                  <a:tcPr/>
                </a:tc>
                <a:tc>
                  <a:txBody>
                    <a:bodyPr/>
                    <a:lstStyle/>
                    <a:p>
                      <a:r>
                        <a:rPr lang="en-US" sz="1200" dirty="0" smtClean="0"/>
                        <a:t>High</a:t>
                      </a:r>
                      <a:endParaRPr lang="en-US" sz="1200" dirty="0"/>
                    </a:p>
                  </a:txBody>
                  <a:tcPr/>
                </a:tc>
                <a:tc>
                  <a:txBody>
                    <a:bodyPr/>
                    <a:lstStyle/>
                    <a:p>
                      <a:r>
                        <a:rPr lang="en-US" sz="1200" dirty="0" smtClean="0"/>
                        <a:t>Slow</a:t>
                      </a:r>
                      <a:endParaRPr lang="en-US" sz="1200" dirty="0"/>
                    </a:p>
                  </a:txBody>
                  <a:tcPr/>
                </a:tc>
                <a:tc>
                  <a:txBody>
                    <a:bodyPr/>
                    <a:lstStyle/>
                    <a:p>
                      <a:r>
                        <a:rPr lang="en-US" sz="1200" dirty="0" smtClean="0"/>
                        <a:t>Per VLAN</a:t>
                      </a:r>
                      <a:endParaRPr lang="en-US" sz="1200" dirty="0"/>
                    </a:p>
                  </a:txBody>
                  <a:tcPr/>
                </a:tc>
                <a:extLst>
                  <a:ext uri="{0D108BD9-81ED-4DB2-BD59-A6C34878D82A}">
                    <a16:rowId xmlns:a16="http://schemas.microsoft.com/office/drawing/2014/main" xmlns="" val="10002"/>
                  </a:ext>
                </a:extLst>
              </a:tr>
              <a:tr h="264502">
                <a:tc>
                  <a:txBody>
                    <a:bodyPr/>
                    <a:lstStyle/>
                    <a:p>
                      <a:r>
                        <a:rPr lang="en-US" sz="1200" dirty="0" smtClean="0"/>
                        <a:t>RSTP</a:t>
                      </a:r>
                      <a:endParaRPr lang="en-US" sz="1200" dirty="0"/>
                    </a:p>
                  </a:txBody>
                  <a:tcPr/>
                </a:tc>
                <a:tc>
                  <a:txBody>
                    <a:bodyPr/>
                    <a:lstStyle/>
                    <a:p>
                      <a:r>
                        <a:rPr lang="en-US" sz="1200" dirty="0" smtClean="0"/>
                        <a:t>802.1w</a:t>
                      </a:r>
                      <a:endParaRPr lang="en-US" sz="1200" dirty="0"/>
                    </a:p>
                  </a:txBody>
                  <a:tcPr/>
                </a:tc>
                <a:tc>
                  <a:txBody>
                    <a:bodyPr/>
                    <a:lstStyle/>
                    <a:p>
                      <a:r>
                        <a:rPr lang="en-US" sz="1200" dirty="0" smtClean="0"/>
                        <a:t>Medium</a:t>
                      </a:r>
                      <a:endParaRPr lang="en-US" sz="1200" dirty="0"/>
                    </a:p>
                  </a:txBody>
                  <a:tcPr/>
                </a:tc>
                <a:tc>
                  <a:txBody>
                    <a:bodyPr/>
                    <a:lstStyle/>
                    <a:p>
                      <a:r>
                        <a:rPr lang="en-US" sz="1200" dirty="0" smtClean="0"/>
                        <a:t>Fast</a:t>
                      </a:r>
                      <a:endParaRPr lang="en-US" sz="1200" dirty="0"/>
                    </a:p>
                  </a:txBody>
                  <a:tcPr/>
                </a:tc>
                <a:tc>
                  <a:txBody>
                    <a:bodyPr/>
                    <a:lstStyle/>
                    <a:p>
                      <a:r>
                        <a:rPr lang="en-US" sz="1200" dirty="0" smtClean="0"/>
                        <a:t>All VLANs</a:t>
                      </a:r>
                      <a:endParaRPr lang="en-US" sz="1200" dirty="0"/>
                    </a:p>
                  </a:txBody>
                  <a:tcPr/>
                </a:tc>
                <a:extLst>
                  <a:ext uri="{0D108BD9-81ED-4DB2-BD59-A6C34878D82A}">
                    <a16:rowId xmlns:a16="http://schemas.microsoft.com/office/drawing/2014/main" xmlns="" val="10003"/>
                  </a:ext>
                </a:extLst>
              </a:tr>
              <a:tr h="329955">
                <a:tc>
                  <a:txBody>
                    <a:bodyPr/>
                    <a:lstStyle/>
                    <a:p>
                      <a:r>
                        <a:rPr lang="en-US" sz="1200" dirty="0" smtClean="0"/>
                        <a:t>Rapid PVST+</a:t>
                      </a:r>
                      <a:endParaRPr lang="en-US" sz="1200" dirty="0"/>
                    </a:p>
                  </a:txBody>
                  <a:tcPr/>
                </a:tc>
                <a:tc>
                  <a:txBody>
                    <a:bodyPr/>
                    <a:lstStyle/>
                    <a:p>
                      <a:r>
                        <a:rPr lang="en-US" sz="1200" dirty="0" smtClean="0"/>
                        <a:t>Cisco</a:t>
                      </a:r>
                      <a:endParaRPr lang="en-US" sz="1200" dirty="0"/>
                    </a:p>
                  </a:txBody>
                  <a:tcPr/>
                </a:tc>
                <a:tc>
                  <a:txBody>
                    <a:bodyPr/>
                    <a:lstStyle/>
                    <a:p>
                      <a:r>
                        <a:rPr lang="en-US" sz="1200" dirty="0" smtClean="0"/>
                        <a:t>Very high</a:t>
                      </a:r>
                      <a:endParaRPr lang="en-US" sz="1200" dirty="0"/>
                    </a:p>
                  </a:txBody>
                  <a:tcPr/>
                </a:tc>
                <a:tc>
                  <a:txBody>
                    <a:bodyPr/>
                    <a:lstStyle/>
                    <a:p>
                      <a:r>
                        <a:rPr lang="en-US" sz="1200" dirty="0" smtClean="0"/>
                        <a:t>Fast</a:t>
                      </a:r>
                      <a:endParaRPr lang="en-US" sz="1200" dirty="0"/>
                    </a:p>
                  </a:txBody>
                  <a:tcPr/>
                </a:tc>
                <a:tc>
                  <a:txBody>
                    <a:bodyPr/>
                    <a:lstStyle/>
                    <a:p>
                      <a:r>
                        <a:rPr lang="en-US" sz="1200" dirty="0" smtClean="0"/>
                        <a:t>Per VLAN</a:t>
                      </a:r>
                      <a:endParaRPr lang="en-US" sz="1200" dirty="0"/>
                    </a:p>
                  </a:txBody>
                  <a:tcPr/>
                </a:tc>
                <a:extLst>
                  <a:ext uri="{0D108BD9-81ED-4DB2-BD59-A6C34878D82A}">
                    <a16:rowId xmlns:a16="http://schemas.microsoft.com/office/drawing/2014/main" xmlns="" val="10004"/>
                  </a:ext>
                </a:extLst>
              </a:tr>
              <a:tr h="264502">
                <a:tc>
                  <a:txBody>
                    <a:bodyPr/>
                    <a:lstStyle/>
                    <a:p>
                      <a:r>
                        <a:rPr lang="en-US" sz="1200" dirty="0" smtClean="0"/>
                        <a:t>MSTP</a:t>
                      </a:r>
                      <a:endParaRPr lang="en-US" sz="1200" dirty="0"/>
                    </a:p>
                  </a:txBody>
                  <a:tcPr/>
                </a:tc>
                <a:tc>
                  <a:txBody>
                    <a:bodyPr/>
                    <a:lstStyle/>
                    <a:p>
                      <a:r>
                        <a:rPr lang="en-US" sz="1200" dirty="0" smtClean="0"/>
                        <a:t>802.1s</a:t>
                      </a:r>
                      <a:endParaRPr lang="en-US" sz="1200" dirty="0"/>
                    </a:p>
                  </a:txBody>
                  <a:tcPr/>
                </a:tc>
                <a:tc>
                  <a:txBody>
                    <a:bodyPr/>
                    <a:lstStyle/>
                    <a:p>
                      <a:r>
                        <a:rPr lang="en-US" sz="1200" dirty="0" smtClean="0"/>
                        <a:t>Medium or high</a:t>
                      </a:r>
                      <a:endParaRPr lang="en-US" sz="1200" dirty="0"/>
                    </a:p>
                  </a:txBody>
                  <a:tcPr/>
                </a:tc>
                <a:tc>
                  <a:txBody>
                    <a:bodyPr/>
                    <a:lstStyle/>
                    <a:p>
                      <a:r>
                        <a:rPr lang="en-US" sz="1200" dirty="0" smtClean="0"/>
                        <a:t>Fast</a:t>
                      </a:r>
                      <a:endParaRPr lang="en-US" sz="1200" dirty="0"/>
                    </a:p>
                  </a:txBody>
                  <a:tcPr/>
                </a:tc>
                <a:tc>
                  <a:txBody>
                    <a:bodyPr/>
                    <a:lstStyle/>
                    <a:p>
                      <a:r>
                        <a:rPr lang="en-US" sz="1200" dirty="0" smtClean="0"/>
                        <a:t>Per instance</a:t>
                      </a:r>
                      <a:endParaRPr lang="en-US" sz="1200" dirty="0"/>
                    </a:p>
                  </a:txBody>
                  <a:tcPr/>
                </a:tc>
                <a:extLst>
                  <a:ext uri="{0D108BD9-81ED-4DB2-BD59-A6C34878D82A}">
                    <a16:rowId xmlns:a16="http://schemas.microsoft.com/office/drawing/2014/main" xmlns="" val="10005"/>
                  </a:ext>
                </a:extLst>
              </a:tr>
            </a:tbl>
          </a:graphicData>
        </a:graphic>
      </p:graphicFrame>
      <p:sp>
        <p:nvSpPr>
          <p:cNvPr id="2" name="Slide Number Placeholder 1"/>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27</a:t>
            </a:fld>
            <a:endParaRPr lang="en-US" kern="0" dirty="0">
              <a:solidFill>
                <a:srgbClr val="595959"/>
              </a:solidFill>
            </a:endParaRPr>
          </a:p>
        </p:txBody>
      </p:sp>
    </p:spTree>
    <p:extLst>
      <p:ext uri="{BB962C8B-B14F-4D97-AF65-F5344CB8AC3E}">
        <p14:creationId xmlns:p14="http://schemas.microsoft.com/office/powerpoint/2010/main" val="3640981245"/>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4" y="798944"/>
            <a:ext cx="4622669" cy="4155319"/>
          </a:xfrm>
        </p:spPr>
        <p:txBody>
          <a:bodyPr/>
          <a:lstStyle/>
          <a:p>
            <a:r>
              <a:rPr lang="en-US" dirty="0" err="1" smtClean="0"/>
              <a:t>Originalni</a:t>
            </a:r>
            <a:r>
              <a:rPr lang="en-US" dirty="0" smtClean="0"/>
              <a:t> 802.1D standard </a:t>
            </a:r>
            <a:r>
              <a:rPr lang="en-US" dirty="0" err="1" smtClean="0"/>
              <a:t>defini</a:t>
            </a:r>
            <a:r>
              <a:rPr lang="sr-Latn-RS" dirty="0" err="1" smtClean="0"/>
              <a:t>še</a:t>
            </a:r>
            <a:r>
              <a:rPr lang="sr-Latn-RS" dirty="0" smtClean="0"/>
              <a:t> zajedničko </a:t>
            </a:r>
            <a:r>
              <a:rPr lang="en-US" dirty="0" smtClean="0"/>
              <a:t>spanning tree</a:t>
            </a:r>
            <a:r>
              <a:rPr lang="sr-Latn-RS" dirty="0" smtClean="0"/>
              <a:t> stablo</a:t>
            </a:r>
            <a:endParaRPr lang="en-US" dirty="0" smtClean="0"/>
          </a:p>
          <a:p>
            <a:pPr lvl="1"/>
            <a:r>
              <a:rPr lang="sr-Latn-RS" dirty="0" smtClean="0"/>
              <a:t>Jedno stablo za celu mrežu</a:t>
            </a:r>
            <a:r>
              <a:rPr lang="en-US" dirty="0" smtClean="0"/>
              <a:t> (</a:t>
            </a:r>
            <a:r>
              <a:rPr lang="sr-Latn-RS" dirty="0" smtClean="0"/>
              <a:t>bez obzira koliko </a:t>
            </a:r>
            <a:r>
              <a:rPr lang="sr-Latn-RS" dirty="0" err="1" smtClean="0"/>
              <a:t>VLANova</a:t>
            </a:r>
            <a:r>
              <a:rPr lang="sr-Latn-RS" dirty="0" smtClean="0"/>
              <a:t> ima</a:t>
            </a:r>
            <a:r>
              <a:rPr lang="en-US" dirty="0" smtClean="0"/>
              <a:t>)</a:t>
            </a:r>
          </a:p>
          <a:p>
            <a:pPr lvl="1"/>
            <a:r>
              <a:rPr lang="sr-Latn-RS" dirty="0" smtClean="0"/>
              <a:t>Nema deljenja i balansiranja opterećenja</a:t>
            </a:r>
            <a:endParaRPr lang="en-US" dirty="0" smtClean="0"/>
          </a:p>
          <a:p>
            <a:pPr lvl="1"/>
            <a:r>
              <a:rPr lang="sr-Latn-RS" dirty="0" smtClean="0"/>
              <a:t>Blokirani port blokira sve </a:t>
            </a:r>
            <a:r>
              <a:rPr lang="sr-Latn-RS" dirty="0" err="1" smtClean="0"/>
              <a:t>VLANove</a:t>
            </a:r>
            <a:endParaRPr lang="en-US" dirty="0" smtClean="0"/>
          </a:p>
          <a:p>
            <a:pPr lvl="1"/>
            <a:r>
              <a:rPr lang="sr-Latn-RS" dirty="0" smtClean="0"/>
              <a:t>Nije zahtevan po pitanju upotrebe </a:t>
            </a:r>
            <a:r>
              <a:rPr lang="en-US" dirty="0" smtClean="0"/>
              <a:t>CPU</a:t>
            </a:r>
            <a:r>
              <a:rPr lang="sr-Latn-RS" dirty="0" smtClean="0"/>
              <a:t>-a</a:t>
            </a:r>
            <a:r>
              <a:rPr lang="en-US" dirty="0" smtClean="0"/>
              <a:t> </a:t>
            </a:r>
            <a:r>
              <a:rPr lang="sr-Latn-RS" dirty="0" smtClean="0"/>
              <a:t>jer se izračunava stablo samo za jednu instancu</a:t>
            </a:r>
            <a:endParaRPr lang="en-US" dirty="0" smtClean="0"/>
          </a:p>
          <a:p>
            <a:r>
              <a:rPr lang="en-US" dirty="0" smtClean="0"/>
              <a:t>PVST+ - </a:t>
            </a:r>
            <a:r>
              <a:rPr lang="sr-Latn-RS" dirty="0" smtClean="0"/>
              <a:t>svaki </a:t>
            </a:r>
            <a:r>
              <a:rPr lang="en-US" dirty="0" smtClean="0"/>
              <a:t>VLAN </a:t>
            </a:r>
            <a:r>
              <a:rPr lang="sr-Latn-RS" dirty="0" smtClean="0"/>
              <a:t>ima svoju </a:t>
            </a:r>
            <a:r>
              <a:rPr lang="en-US" dirty="0" smtClean="0"/>
              <a:t>spanning tree </a:t>
            </a:r>
            <a:r>
              <a:rPr lang="en-US" dirty="0" err="1" smtClean="0"/>
              <a:t>instanc</a:t>
            </a:r>
            <a:r>
              <a:rPr lang="sr-Latn-RS" dirty="0" smtClean="0"/>
              <a:t>u</a:t>
            </a:r>
            <a:endParaRPr lang="en-US" dirty="0" smtClean="0"/>
          </a:p>
          <a:p>
            <a:pPr lvl="1"/>
            <a:r>
              <a:rPr lang="sr-Latn-RS" dirty="0" smtClean="0"/>
              <a:t>Jedan port može blokirati jedan </a:t>
            </a:r>
            <a:r>
              <a:rPr lang="en-US" dirty="0" smtClean="0"/>
              <a:t>VLAN </a:t>
            </a:r>
            <a:r>
              <a:rPr lang="sr-Latn-RS" dirty="0" smtClean="0"/>
              <a:t>i istovremeno </a:t>
            </a:r>
            <a:r>
              <a:rPr lang="sr-Latn-RS" dirty="0" err="1" smtClean="0"/>
              <a:t>forvardovati</a:t>
            </a:r>
            <a:r>
              <a:rPr lang="sr-Latn-RS" dirty="0" smtClean="0"/>
              <a:t> saobraćaj na drugom </a:t>
            </a:r>
            <a:r>
              <a:rPr lang="en-US" dirty="0" smtClean="0"/>
              <a:t>VLAN</a:t>
            </a:r>
            <a:r>
              <a:rPr lang="sr-Latn-RS" dirty="0" smtClean="0"/>
              <a:t>-u</a:t>
            </a:r>
            <a:endParaRPr lang="en-US" dirty="0" smtClean="0"/>
          </a:p>
          <a:p>
            <a:pPr lvl="1"/>
            <a:r>
              <a:rPr lang="sr-Latn-RS" dirty="0" smtClean="0"/>
              <a:t>Može balansirati opterećenje</a:t>
            </a:r>
            <a:endParaRPr lang="en-US" dirty="0" smtClean="0"/>
          </a:p>
          <a:p>
            <a:pPr lvl="1"/>
            <a:r>
              <a:rPr lang="sr-Latn-RS" dirty="0" smtClean="0"/>
              <a:t>Može biti zahtevan po pitanju </a:t>
            </a:r>
            <a:r>
              <a:rPr lang="en-US" dirty="0" smtClean="0"/>
              <a:t>CPU</a:t>
            </a:r>
            <a:r>
              <a:rPr lang="sr-Latn-RS" dirty="0" smtClean="0"/>
              <a:t>-a ako se koristi veli broj </a:t>
            </a:r>
            <a:r>
              <a:rPr lang="en-US" dirty="0" smtClean="0"/>
              <a:t>VLAN</a:t>
            </a:r>
            <a:r>
              <a:rPr lang="sr-Latn-RS" dirty="0" smtClean="0"/>
              <a:t>-ova</a:t>
            </a:r>
            <a:endParaRPr lang="en-US" dirty="0"/>
          </a:p>
        </p:txBody>
      </p:sp>
      <p:sp>
        <p:nvSpPr>
          <p:cNvPr id="54275" name="Rectangle 2"/>
          <p:cNvSpPr>
            <a:spLocks noGrp="1" noChangeArrowheads="1"/>
          </p:cNvSpPr>
          <p:nvPr>
            <p:ph type="title"/>
          </p:nvPr>
        </p:nvSpPr>
        <p:spPr/>
        <p:txBody>
          <a:bodyPr/>
          <a:lstStyle/>
          <a:p>
            <a:r>
              <a:rPr lang="sr-Latn-RS" altLang="en-US" sz="1600" dirty="0" smtClean="0"/>
              <a:t>Varijante </a:t>
            </a:r>
            <a:r>
              <a:rPr lang="en-US" altLang="en-US" sz="1600" dirty="0" smtClean="0"/>
              <a:t>Spanning </a:t>
            </a:r>
            <a:r>
              <a:rPr lang="en-US" altLang="en-US" sz="1600" dirty="0"/>
              <a:t>Tree </a:t>
            </a:r>
            <a:r>
              <a:rPr lang="en-US" altLang="en-US" sz="1600" dirty="0" err="1"/>
              <a:t>protokola</a:t>
            </a:r>
            <a:r>
              <a:rPr lang="en-US" altLang="en-US" dirty="0" smtClean="0"/>
              <a:t/>
            </a:r>
            <a:br>
              <a:rPr lang="en-US" altLang="en-US" dirty="0" smtClean="0"/>
            </a:br>
            <a:r>
              <a:rPr lang="en-US" altLang="en-US" dirty="0" smtClean="0"/>
              <a:t>PVST+ </a:t>
            </a:r>
            <a:r>
              <a:rPr lang="en-US" altLang="en-US" dirty="0" err="1" smtClean="0"/>
              <a:t>protokol</a:t>
            </a:r>
            <a:endParaRPr lang="en-US" altLang="en-US" dirty="0" smtClean="0"/>
          </a:p>
        </p:txBody>
      </p:sp>
      <p:pic>
        <p:nvPicPr>
          <p:cNvPr id="3" name="Picture 2"/>
          <p:cNvPicPr>
            <a:picLocks noChangeAspect="1"/>
          </p:cNvPicPr>
          <p:nvPr/>
        </p:nvPicPr>
        <p:blipFill>
          <a:blip r:embed="rId4"/>
          <a:stretch>
            <a:fillRect/>
          </a:stretch>
        </p:blipFill>
        <p:spPr>
          <a:xfrm>
            <a:off x="4910666" y="1720672"/>
            <a:ext cx="3935941" cy="2783593"/>
          </a:xfrm>
          <a:prstGeom prst="rect">
            <a:avLst/>
          </a:prstGeom>
        </p:spPr>
      </p:pic>
      <p:sp>
        <p:nvSpPr>
          <p:cNvPr id="4" name="Slide Number Placeholder 3"/>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28</a:t>
            </a:fld>
            <a:endParaRPr lang="en-US" kern="0" dirty="0">
              <a:solidFill>
                <a:srgbClr val="595959"/>
              </a:solidFill>
            </a:endParaRPr>
          </a:p>
        </p:txBody>
      </p:sp>
    </p:spTree>
    <p:extLst>
      <p:ext uri="{BB962C8B-B14F-4D97-AF65-F5344CB8AC3E}">
        <p14:creationId xmlns:p14="http://schemas.microsoft.com/office/powerpoint/2010/main" val="194514321"/>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sr-Latn-RS" altLang="en-US" sz="1600" dirty="0" smtClean="0"/>
              <a:t>Varijante </a:t>
            </a:r>
            <a:r>
              <a:rPr lang="en-US" altLang="en-US" sz="1600" dirty="0" smtClean="0"/>
              <a:t>Spanning Tree </a:t>
            </a:r>
            <a:r>
              <a:rPr lang="sr-Latn-RS" altLang="en-US" sz="1600" dirty="0" smtClean="0"/>
              <a:t>protokola</a:t>
            </a:r>
            <a:r>
              <a:rPr lang="en-US" altLang="en-US" dirty="0" smtClean="0"/>
              <a:t/>
            </a:r>
            <a:br>
              <a:rPr lang="en-US" altLang="en-US" dirty="0" smtClean="0"/>
            </a:br>
            <a:r>
              <a:rPr lang="en-US" altLang="en-US" dirty="0" err="1" smtClean="0"/>
              <a:t>Stanja</a:t>
            </a:r>
            <a:r>
              <a:rPr lang="en-US" altLang="en-US" dirty="0" smtClean="0"/>
              <a:t> </a:t>
            </a:r>
            <a:r>
              <a:rPr lang="en-US" altLang="en-US" dirty="0" err="1" smtClean="0"/>
              <a:t>portova</a:t>
            </a:r>
            <a:r>
              <a:rPr lang="en-US" altLang="en-US" dirty="0" smtClean="0"/>
              <a:t> i rad PVST+ </a:t>
            </a:r>
            <a:r>
              <a:rPr lang="en-US" altLang="en-US" dirty="0" err="1" smtClean="0"/>
              <a:t>protokola</a:t>
            </a:r>
            <a:endParaRPr lang="en-US" altLang="en-US" dirty="0" smtClean="0"/>
          </a:p>
        </p:txBody>
      </p:sp>
      <p:sp>
        <p:nvSpPr>
          <p:cNvPr id="7" name="Rectangle 6"/>
          <p:cNvSpPr/>
          <p:nvPr/>
        </p:nvSpPr>
        <p:spPr>
          <a:xfrm>
            <a:off x="2768600" y="889000"/>
            <a:ext cx="5410200" cy="31326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Port State</a:t>
            </a:r>
          </a:p>
        </p:txBody>
      </p:sp>
      <p:graphicFrame>
        <p:nvGraphicFramePr>
          <p:cNvPr id="5" name="Table 4"/>
          <p:cNvGraphicFramePr>
            <a:graphicFrameLocks noGrp="1"/>
          </p:cNvGraphicFramePr>
          <p:nvPr>
            <p:extLst>
              <p:ext uri="{D42A27DB-BD31-4B8C-83A1-F6EECF244321}">
                <p14:modId xmlns:p14="http://schemas.microsoft.com/office/powerpoint/2010/main" val="3878990057"/>
              </p:ext>
            </p:extLst>
          </p:nvPr>
        </p:nvGraphicFramePr>
        <p:xfrm>
          <a:off x="711199" y="1193799"/>
          <a:ext cx="7467602" cy="2940197"/>
        </p:xfrm>
        <a:graphic>
          <a:graphicData uri="http://schemas.openxmlformats.org/drawingml/2006/table">
            <a:tbl>
              <a:tblPr firstRow="1" bandRow="1">
                <a:tableStyleId>{7DF18680-E054-41AD-8BC1-D1AEF772440D}</a:tableStyleId>
              </a:tblPr>
              <a:tblGrid>
                <a:gridCol w="2067252">
                  <a:extLst>
                    <a:ext uri="{9D8B030D-6E8A-4147-A177-3AD203B41FA5}">
                      <a16:colId xmlns:a16="http://schemas.microsoft.com/office/drawing/2014/main" xmlns="" val="20000"/>
                    </a:ext>
                  </a:extLst>
                </a:gridCol>
                <a:gridCol w="1038178">
                  <a:extLst>
                    <a:ext uri="{9D8B030D-6E8A-4147-A177-3AD203B41FA5}">
                      <a16:colId xmlns:a16="http://schemas.microsoft.com/office/drawing/2014/main" xmlns="" val="20001"/>
                    </a:ext>
                  </a:extLst>
                </a:gridCol>
                <a:gridCol w="1192995">
                  <a:extLst>
                    <a:ext uri="{9D8B030D-6E8A-4147-A177-3AD203B41FA5}">
                      <a16:colId xmlns:a16="http://schemas.microsoft.com/office/drawing/2014/main" xmlns="" val="20002"/>
                    </a:ext>
                  </a:extLst>
                </a:gridCol>
                <a:gridCol w="1019965">
                  <a:extLst>
                    <a:ext uri="{9D8B030D-6E8A-4147-A177-3AD203B41FA5}">
                      <a16:colId xmlns:a16="http://schemas.microsoft.com/office/drawing/2014/main" xmlns="" val="20003"/>
                    </a:ext>
                  </a:extLst>
                </a:gridCol>
                <a:gridCol w="1165674">
                  <a:extLst>
                    <a:ext uri="{9D8B030D-6E8A-4147-A177-3AD203B41FA5}">
                      <a16:colId xmlns:a16="http://schemas.microsoft.com/office/drawing/2014/main" xmlns="" val="20004"/>
                    </a:ext>
                  </a:extLst>
                </a:gridCol>
                <a:gridCol w="983538">
                  <a:extLst>
                    <a:ext uri="{9D8B030D-6E8A-4147-A177-3AD203B41FA5}">
                      <a16:colId xmlns:a16="http://schemas.microsoft.com/office/drawing/2014/main" xmlns="" val="20005"/>
                    </a:ext>
                  </a:extLst>
                </a:gridCol>
              </a:tblGrid>
              <a:tr h="440837">
                <a:tc>
                  <a:txBody>
                    <a:bodyPr/>
                    <a:lstStyle/>
                    <a:p>
                      <a:r>
                        <a:rPr lang="en-US" sz="1400" dirty="0" smtClean="0"/>
                        <a:t>Operation allowed</a:t>
                      </a:r>
                      <a:endParaRPr lang="en-US" sz="1400" dirty="0"/>
                    </a:p>
                  </a:txBody>
                  <a:tcPr/>
                </a:tc>
                <a:tc>
                  <a:txBody>
                    <a:bodyPr/>
                    <a:lstStyle/>
                    <a:p>
                      <a:r>
                        <a:rPr lang="en-US" sz="1400" dirty="0" smtClean="0"/>
                        <a:t>Blocking</a:t>
                      </a:r>
                      <a:endParaRPr lang="en-US" sz="1400" dirty="0"/>
                    </a:p>
                  </a:txBody>
                  <a:tcPr/>
                </a:tc>
                <a:tc>
                  <a:txBody>
                    <a:bodyPr/>
                    <a:lstStyle/>
                    <a:p>
                      <a:r>
                        <a:rPr lang="en-US" sz="1400" dirty="0" smtClean="0"/>
                        <a:t>Listening</a:t>
                      </a:r>
                      <a:endParaRPr lang="en-US" sz="1400" dirty="0"/>
                    </a:p>
                  </a:txBody>
                  <a:tcPr/>
                </a:tc>
                <a:tc>
                  <a:txBody>
                    <a:bodyPr/>
                    <a:lstStyle/>
                    <a:p>
                      <a:r>
                        <a:rPr lang="en-US" sz="1400" dirty="0" smtClean="0"/>
                        <a:t>Learning</a:t>
                      </a:r>
                      <a:endParaRPr lang="en-US" sz="1400" dirty="0"/>
                    </a:p>
                  </a:txBody>
                  <a:tcPr/>
                </a:tc>
                <a:tc>
                  <a:txBody>
                    <a:bodyPr/>
                    <a:lstStyle/>
                    <a:p>
                      <a:r>
                        <a:rPr lang="en-US" sz="1400" dirty="0" smtClean="0"/>
                        <a:t>Forwarding</a:t>
                      </a:r>
                      <a:endParaRPr lang="en-US" sz="1400" dirty="0"/>
                    </a:p>
                  </a:txBody>
                  <a:tcPr/>
                </a:tc>
                <a:tc>
                  <a:txBody>
                    <a:bodyPr/>
                    <a:lstStyle/>
                    <a:p>
                      <a:r>
                        <a:rPr lang="en-US" sz="1400" dirty="0" smtClean="0"/>
                        <a:t>Disabled</a:t>
                      </a:r>
                      <a:endParaRPr lang="en-US" sz="1400" dirty="0"/>
                    </a:p>
                  </a:txBody>
                  <a:tcPr/>
                </a:tc>
                <a:extLst>
                  <a:ext uri="{0D108BD9-81ED-4DB2-BD59-A6C34878D82A}">
                    <a16:rowId xmlns:a16="http://schemas.microsoft.com/office/drawing/2014/main" xmlns="" val="10000"/>
                  </a:ext>
                </a:extLst>
              </a:tr>
              <a:tr h="264502">
                <a:tc>
                  <a:txBody>
                    <a:bodyPr/>
                    <a:lstStyle/>
                    <a:p>
                      <a:r>
                        <a:rPr lang="en-US" sz="1400" dirty="0" smtClean="0"/>
                        <a:t>Can receive/process BPDUs</a:t>
                      </a:r>
                      <a:endParaRPr lang="en-US" sz="1400" dirty="0"/>
                    </a:p>
                  </a:txBody>
                  <a:tcPr/>
                </a:tc>
                <a:tc>
                  <a:txBody>
                    <a:bodyPr/>
                    <a:lstStyle/>
                    <a:p>
                      <a:r>
                        <a:rPr lang="en-US" sz="1400" dirty="0" smtClean="0"/>
                        <a:t>Yes</a:t>
                      </a:r>
                      <a:endParaRPr lang="en-US" sz="1400" dirty="0"/>
                    </a:p>
                  </a:txBody>
                  <a:tcPr/>
                </a:tc>
                <a:tc>
                  <a:txBody>
                    <a:bodyPr/>
                    <a:lstStyle/>
                    <a:p>
                      <a:r>
                        <a:rPr lang="en-US" sz="1400" dirty="0" smtClean="0"/>
                        <a:t>Yes</a:t>
                      </a:r>
                      <a:endParaRPr lang="en-US" sz="1400" dirty="0"/>
                    </a:p>
                  </a:txBody>
                  <a:tcPr/>
                </a:tc>
                <a:tc>
                  <a:txBody>
                    <a:bodyPr/>
                    <a:lstStyle/>
                    <a:p>
                      <a:r>
                        <a:rPr lang="en-US" sz="1400" dirty="0" smtClean="0"/>
                        <a:t>Yes</a:t>
                      </a:r>
                      <a:endParaRPr lang="en-US" sz="1400" dirty="0"/>
                    </a:p>
                  </a:txBody>
                  <a:tcPr/>
                </a:tc>
                <a:tc>
                  <a:txBody>
                    <a:bodyPr/>
                    <a:lstStyle/>
                    <a:p>
                      <a:r>
                        <a:rPr lang="en-US" sz="1400" dirty="0" smtClean="0"/>
                        <a:t>Yes</a:t>
                      </a:r>
                      <a:endParaRPr lang="en-US" sz="1400" dirty="0"/>
                    </a:p>
                  </a:txBody>
                  <a:tcPr/>
                </a:tc>
                <a:tc>
                  <a:txBody>
                    <a:bodyPr/>
                    <a:lstStyle/>
                    <a:p>
                      <a:r>
                        <a:rPr lang="en-US" sz="1400" dirty="0" smtClean="0"/>
                        <a:t>No</a:t>
                      </a:r>
                      <a:endParaRPr lang="en-US" sz="1400" dirty="0"/>
                    </a:p>
                  </a:txBody>
                  <a:tcPr/>
                </a:tc>
                <a:extLst>
                  <a:ext uri="{0D108BD9-81ED-4DB2-BD59-A6C34878D82A}">
                    <a16:rowId xmlns:a16="http://schemas.microsoft.com/office/drawing/2014/main" xmlns="" val="10001"/>
                  </a:ext>
                </a:extLst>
              </a:tr>
              <a:tr h="264502">
                <a:tc>
                  <a:txBody>
                    <a:bodyPr/>
                    <a:lstStyle/>
                    <a:p>
                      <a:r>
                        <a:rPr lang="en-US" sz="1400" dirty="0" smtClean="0"/>
                        <a:t>Can forward data frames received</a:t>
                      </a:r>
                      <a:r>
                        <a:rPr lang="en-US" sz="1400" baseline="0" dirty="0" smtClean="0"/>
                        <a:t> on an interface</a:t>
                      </a:r>
                      <a:endParaRPr lang="en-US" sz="1400" dirty="0"/>
                    </a:p>
                  </a:txBody>
                  <a:tcPr/>
                </a:tc>
                <a:tc>
                  <a:txBody>
                    <a:bodyPr/>
                    <a:lstStyle/>
                    <a:p>
                      <a:r>
                        <a:rPr lang="en-US" sz="1400" dirty="0" smtClean="0"/>
                        <a:t>No</a:t>
                      </a:r>
                      <a:endParaRPr lang="en-US" sz="1400" dirty="0"/>
                    </a:p>
                  </a:txBody>
                  <a:tcPr/>
                </a:tc>
                <a:tc>
                  <a:txBody>
                    <a:bodyPr/>
                    <a:lstStyle/>
                    <a:p>
                      <a:r>
                        <a:rPr lang="en-US" sz="1400" dirty="0" smtClean="0"/>
                        <a:t>No</a:t>
                      </a:r>
                      <a:endParaRPr lang="en-US" sz="1400" dirty="0"/>
                    </a:p>
                  </a:txBody>
                  <a:tcPr/>
                </a:tc>
                <a:tc>
                  <a:txBody>
                    <a:bodyPr/>
                    <a:lstStyle/>
                    <a:p>
                      <a:r>
                        <a:rPr lang="en-US" sz="1400" dirty="0" smtClean="0"/>
                        <a:t>No</a:t>
                      </a:r>
                      <a:endParaRPr lang="en-US" sz="1400" dirty="0"/>
                    </a:p>
                  </a:txBody>
                  <a:tcPr/>
                </a:tc>
                <a:tc>
                  <a:txBody>
                    <a:bodyPr/>
                    <a:lstStyle/>
                    <a:p>
                      <a:r>
                        <a:rPr lang="en-US" sz="1400" dirty="0" smtClean="0"/>
                        <a:t>Yes</a:t>
                      </a:r>
                      <a:endParaRPr lang="en-US" sz="1400" dirty="0"/>
                    </a:p>
                  </a:txBody>
                  <a:tcPr/>
                </a:tc>
                <a:tc>
                  <a:txBody>
                    <a:bodyPr/>
                    <a:lstStyle/>
                    <a:p>
                      <a:r>
                        <a:rPr lang="en-US" sz="1400" dirty="0" smtClean="0"/>
                        <a:t>No</a:t>
                      </a:r>
                      <a:endParaRPr lang="en-US" sz="1400" dirty="0"/>
                    </a:p>
                  </a:txBody>
                  <a:tcPr/>
                </a:tc>
                <a:extLst>
                  <a:ext uri="{0D108BD9-81ED-4DB2-BD59-A6C34878D82A}">
                    <a16:rowId xmlns:a16="http://schemas.microsoft.com/office/drawing/2014/main" xmlns="" val="10002"/>
                  </a:ext>
                </a:extLst>
              </a:tr>
              <a:tr h="264502">
                <a:tc>
                  <a:txBody>
                    <a:bodyPr/>
                    <a:lstStyle/>
                    <a:p>
                      <a:r>
                        <a:rPr lang="en-US" sz="1400" dirty="0" smtClean="0"/>
                        <a:t>Can forward data frames switched</a:t>
                      </a:r>
                      <a:r>
                        <a:rPr lang="en-US" sz="1400" baseline="0" dirty="0" smtClean="0"/>
                        <a:t> from another interface</a:t>
                      </a:r>
                      <a:endParaRPr lang="en-US" sz="1400" dirty="0"/>
                    </a:p>
                  </a:txBody>
                  <a:tcPr/>
                </a:tc>
                <a:tc>
                  <a:txBody>
                    <a:bodyPr/>
                    <a:lstStyle/>
                    <a:p>
                      <a:r>
                        <a:rPr lang="en-US" sz="1400" dirty="0" smtClean="0"/>
                        <a:t>No</a:t>
                      </a:r>
                      <a:endParaRPr lang="en-US" sz="1400" dirty="0"/>
                    </a:p>
                  </a:txBody>
                  <a:tcPr/>
                </a:tc>
                <a:tc>
                  <a:txBody>
                    <a:bodyPr/>
                    <a:lstStyle/>
                    <a:p>
                      <a:r>
                        <a:rPr lang="en-US" sz="1400" dirty="0" smtClean="0"/>
                        <a:t>No</a:t>
                      </a:r>
                      <a:endParaRPr lang="en-US" sz="1400" dirty="0"/>
                    </a:p>
                  </a:txBody>
                  <a:tcPr/>
                </a:tc>
                <a:tc>
                  <a:txBody>
                    <a:bodyPr/>
                    <a:lstStyle/>
                    <a:p>
                      <a:r>
                        <a:rPr lang="en-US" sz="1400" dirty="0" smtClean="0"/>
                        <a:t>No</a:t>
                      </a:r>
                      <a:endParaRPr lang="en-US" sz="1400" dirty="0"/>
                    </a:p>
                  </a:txBody>
                  <a:tcPr/>
                </a:tc>
                <a:tc>
                  <a:txBody>
                    <a:bodyPr/>
                    <a:lstStyle/>
                    <a:p>
                      <a:r>
                        <a:rPr lang="en-US" sz="1400" dirty="0" smtClean="0"/>
                        <a:t>Yes</a:t>
                      </a:r>
                      <a:endParaRPr lang="en-US" sz="1400" dirty="0"/>
                    </a:p>
                  </a:txBody>
                  <a:tcPr/>
                </a:tc>
                <a:tc>
                  <a:txBody>
                    <a:bodyPr/>
                    <a:lstStyle/>
                    <a:p>
                      <a:r>
                        <a:rPr lang="en-US" sz="1400" dirty="0" smtClean="0"/>
                        <a:t>No</a:t>
                      </a:r>
                      <a:endParaRPr lang="en-US" sz="1400" dirty="0"/>
                    </a:p>
                  </a:txBody>
                  <a:tcPr/>
                </a:tc>
                <a:extLst>
                  <a:ext uri="{0D108BD9-81ED-4DB2-BD59-A6C34878D82A}">
                    <a16:rowId xmlns:a16="http://schemas.microsoft.com/office/drawing/2014/main" xmlns="" val="10003"/>
                  </a:ext>
                </a:extLst>
              </a:tr>
              <a:tr h="329955">
                <a:tc>
                  <a:txBody>
                    <a:bodyPr/>
                    <a:lstStyle/>
                    <a:p>
                      <a:r>
                        <a:rPr lang="en-US" sz="1400" dirty="0" smtClean="0"/>
                        <a:t>Can learn</a:t>
                      </a:r>
                      <a:r>
                        <a:rPr lang="en-US" sz="1400" baseline="0" dirty="0" smtClean="0"/>
                        <a:t> MAC addresses</a:t>
                      </a:r>
                      <a:endParaRPr lang="en-US" sz="1400" dirty="0"/>
                    </a:p>
                  </a:txBody>
                  <a:tcPr/>
                </a:tc>
                <a:tc>
                  <a:txBody>
                    <a:bodyPr/>
                    <a:lstStyle/>
                    <a:p>
                      <a:r>
                        <a:rPr lang="en-US" sz="1400" dirty="0" smtClean="0"/>
                        <a:t>No</a:t>
                      </a:r>
                      <a:endParaRPr lang="en-US" sz="1400" dirty="0"/>
                    </a:p>
                  </a:txBody>
                  <a:tcPr/>
                </a:tc>
                <a:tc>
                  <a:txBody>
                    <a:bodyPr/>
                    <a:lstStyle/>
                    <a:p>
                      <a:r>
                        <a:rPr lang="en-US" sz="1400" dirty="0" smtClean="0"/>
                        <a:t>No</a:t>
                      </a:r>
                      <a:endParaRPr lang="en-US" sz="1400" dirty="0"/>
                    </a:p>
                  </a:txBody>
                  <a:tcPr/>
                </a:tc>
                <a:tc>
                  <a:txBody>
                    <a:bodyPr/>
                    <a:lstStyle/>
                    <a:p>
                      <a:r>
                        <a:rPr lang="en-US" sz="1400" dirty="0" smtClean="0"/>
                        <a:t>Yes</a:t>
                      </a:r>
                      <a:endParaRPr lang="en-US" sz="1400" dirty="0"/>
                    </a:p>
                  </a:txBody>
                  <a:tcPr/>
                </a:tc>
                <a:tc>
                  <a:txBody>
                    <a:bodyPr/>
                    <a:lstStyle/>
                    <a:p>
                      <a:r>
                        <a:rPr lang="en-US" sz="1400" dirty="0" smtClean="0"/>
                        <a:t>Yes</a:t>
                      </a:r>
                      <a:endParaRPr lang="en-US" sz="1400" dirty="0"/>
                    </a:p>
                  </a:txBody>
                  <a:tcPr/>
                </a:tc>
                <a:tc>
                  <a:txBody>
                    <a:bodyPr/>
                    <a:lstStyle/>
                    <a:p>
                      <a:r>
                        <a:rPr lang="en-US" sz="1400" dirty="0" smtClean="0"/>
                        <a:t>No</a:t>
                      </a:r>
                      <a:endParaRPr lang="en-US" sz="1400" dirty="0"/>
                    </a:p>
                  </a:txBody>
                  <a:tcPr/>
                </a:tc>
                <a:extLst>
                  <a:ext uri="{0D108BD9-81ED-4DB2-BD59-A6C34878D82A}">
                    <a16:rowId xmlns:a16="http://schemas.microsoft.com/office/drawing/2014/main" xmlns="" val="10004"/>
                  </a:ext>
                </a:extLst>
              </a:tr>
            </a:tbl>
          </a:graphicData>
        </a:graphic>
      </p:graphicFrame>
      <p:sp>
        <p:nvSpPr>
          <p:cNvPr id="2" name="Slide Number Placeholder 1"/>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29</a:t>
            </a:fld>
            <a:endParaRPr lang="en-US" kern="0" dirty="0">
              <a:solidFill>
                <a:srgbClr val="595959"/>
              </a:solidFill>
            </a:endParaRPr>
          </a:p>
        </p:txBody>
      </p:sp>
    </p:spTree>
    <p:extLst>
      <p:ext uri="{BB962C8B-B14F-4D97-AF65-F5344CB8AC3E}">
        <p14:creationId xmlns:p14="http://schemas.microsoft.com/office/powerpoint/2010/main" val="2076933088"/>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722313" y="3305176"/>
            <a:ext cx="7772400" cy="707878"/>
          </a:xfrm>
        </p:spPr>
        <p:txBody>
          <a:bodyPr/>
          <a:lstStyle/>
          <a:p>
            <a:r>
              <a:rPr lang="en-US" dirty="0" smtClean="0"/>
              <a:t>STP</a:t>
            </a:r>
            <a:endParaRPr lang="en-US" dirty="0"/>
          </a:p>
        </p:txBody>
      </p:sp>
      <p:sp>
        <p:nvSpPr>
          <p:cNvPr id="7" name="Subtitle 6"/>
          <p:cNvSpPr>
            <a:spLocks noGrp="1"/>
          </p:cNvSpPr>
          <p:nvPr>
            <p:ph type="body" idx="1"/>
          </p:nvPr>
        </p:nvSpPr>
        <p:spPr/>
        <p:txBody>
          <a:bodyPr/>
          <a:lstStyle/>
          <a:p>
            <a:endParaRPr lang="en-US" dirty="0"/>
          </a:p>
        </p:txBody>
      </p:sp>
      <p:sp>
        <p:nvSpPr>
          <p:cNvPr id="2" name="Slide Number Placeholder 1"/>
          <p:cNvSpPr>
            <a:spLocks noGrp="1"/>
          </p:cNvSpPr>
          <p:nvPr>
            <p:ph type="sldNum" sz="quarter" idx="10"/>
          </p:nvPr>
        </p:nvSpPr>
        <p:spPr/>
        <p:txBody>
          <a:bodyPr/>
          <a:lstStyle/>
          <a:p>
            <a:pPr>
              <a:defRPr/>
            </a:pPr>
            <a:fld id="{1805E332-21DC-4EB3-9DC8-4887120D0F09}" type="slidenum">
              <a:rPr lang="en-US" altLang="en-US" smtClean="0"/>
              <a:pPr>
                <a:defRPr/>
              </a:pPr>
              <a:t>3</a:t>
            </a:fld>
            <a:endParaRPr lang="en-US" altLang="en-US"/>
          </a:p>
        </p:txBody>
      </p:sp>
    </p:spTree>
    <p:extLst>
      <p:ext uri="{BB962C8B-B14F-4D97-AF65-F5344CB8AC3E}">
        <p14:creationId xmlns:p14="http://schemas.microsoft.com/office/powerpoint/2010/main" val="1782938014"/>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sr-Latn-RS" altLang="en-US" sz="1600" dirty="0" err="1" smtClean="0"/>
              <a:t>Varinante</a:t>
            </a:r>
            <a:r>
              <a:rPr lang="sr-Latn-RS" altLang="en-US" sz="1600" dirty="0" smtClean="0"/>
              <a:t> </a:t>
            </a:r>
            <a:r>
              <a:rPr lang="en-US" altLang="en-US" sz="1600" dirty="0" smtClean="0"/>
              <a:t>Spanning Tree </a:t>
            </a:r>
            <a:r>
              <a:rPr lang="sr-Latn-RS" altLang="en-US" sz="1600" dirty="0" smtClean="0"/>
              <a:t>protokola</a:t>
            </a:r>
            <a:r>
              <a:rPr lang="en-US" altLang="en-US" dirty="0" smtClean="0"/>
              <a:t/>
            </a:r>
            <a:br>
              <a:rPr lang="en-US" altLang="en-US" dirty="0" smtClean="0"/>
            </a:br>
            <a:r>
              <a:rPr lang="en-US" altLang="en-US" dirty="0" err="1" smtClean="0"/>
              <a:t>Stanja</a:t>
            </a:r>
            <a:r>
              <a:rPr lang="en-US" altLang="en-US" dirty="0" smtClean="0"/>
              <a:t> </a:t>
            </a:r>
            <a:r>
              <a:rPr lang="en-US" altLang="en-US" dirty="0" err="1" smtClean="0"/>
              <a:t>portova</a:t>
            </a:r>
            <a:r>
              <a:rPr lang="en-US" altLang="en-US" dirty="0" smtClean="0"/>
              <a:t> i rad PVST+ </a:t>
            </a:r>
            <a:r>
              <a:rPr lang="en-US" altLang="en-US" dirty="0" err="1" smtClean="0"/>
              <a:t>protokola</a:t>
            </a:r>
            <a:endParaRPr lang="en-US" altLang="en-US" dirty="0" smtClean="0"/>
          </a:p>
        </p:txBody>
      </p:sp>
      <p:pic>
        <p:nvPicPr>
          <p:cNvPr id="2050" name="Picture 2" descr="spanning tree tim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605" y="2933616"/>
            <a:ext cx="4895850" cy="20574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panning Tree Protocol, from a feature CCNA´s Perspective, by Gerald C.  Paciello - Cisco Communit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08" y="1110916"/>
            <a:ext cx="5354888" cy="169673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30</a:t>
            </a:fld>
            <a:endParaRPr lang="en-US" kern="0" dirty="0">
              <a:solidFill>
                <a:srgbClr val="595959"/>
              </a:solidFill>
            </a:endParaRPr>
          </a:p>
        </p:txBody>
      </p:sp>
    </p:spTree>
    <p:extLst>
      <p:ext uri="{BB962C8B-B14F-4D97-AF65-F5344CB8AC3E}">
        <p14:creationId xmlns:p14="http://schemas.microsoft.com/office/powerpoint/2010/main" val="3482156770"/>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4" y="790477"/>
            <a:ext cx="5215336" cy="4155319"/>
          </a:xfrm>
        </p:spPr>
        <p:txBody>
          <a:bodyPr/>
          <a:lstStyle/>
          <a:p>
            <a:r>
              <a:rPr lang="en-US" dirty="0" smtClean="0"/>
              <a:t>Extended system ID </a:t>
            </a:r>
            <a:r>
              <a:rPr lang="en-US" dirty="0" err="1" smtClean="0"/>
              <a:t>obe</a:t>
            </a:r>
            <a:r>
              <a:rPr lang="sr-Latn-RS" dirty="0" err="1" smtClean="0"/>
              <a:t>zbeđuje</a:t>
            </a:r>
            <a:r>
              <a:rPr lang="sr-Latn-RS" dirty="0" smtClean="0"/>
              <a:t> da </a:t>
            </a:r>
            <a:r>
              <a:rPr lang="sr-Latn-RS" dirty="0" err="1" smtClean="0"/>
              <a:t>svič</a:t>
            </a:r>
            <a:r>
              <a:rPr lang="sr-Latn-RS" dirty="0" smtClean="0"/>
              <a:t> ima jedinstveni </a:t>
            </a:r>
            <a:r>
              <a:rPr lang="en-US" dirty="0" smtClean="0"/>
              <a:t>BID </a:t>
            </a:r>
            <a:r>
              <a:rPr lang="sr-Latn-RS" dirty="0" smtClean="0"/>
              <a:t>za svaki</a:t>
            </a:r>
            <a:r>
              <a:rPr lang="en-US" dirty="0" smtClean="0"/>
              <a:t> VLAN.</a:t>
            </a:r>
          </a:p>
          <a:p>
            <a:r>
              <a:rPr lang="sr-Latn-RS" dirty="0" smtClean="0"/>
              <a:t>Broj </a:t>
            </a:r>
            <a:r>
              <a:rPr lang="en-US" dirty="0" smtClean="0"/>
              <a:t>VLAN</a:t>
            </a:r>
            <a:r>
              <a:rPr lang="sr-Latn-RS" dirty="0" smtClean="0"/>
              <a:t>-a</a:t>
            </a:r>
            <a:r>
              <a:rPr lang="en-US" dirty="0" smtClean="0"/>
              <a:t> </a:t>
            </a:r>
            <a:r>
              <a:rPr lang="sr-Latn-RS" dirty="0" smtClean="0"/>
              <a:t>se dodaje prioritetu</a:t>
            </a:r>
            <a:r>
              <a:rPr lang="en-US" dirty="0" smtClean="0"/>
              <a:t>.</a:t>
            </a:r>
          </a:p>
          <a:p>
            <a:pPr lvl="1"/>
            <a:r>
              <a:rPr lang="sr-Latn-RS" dirty="0" smtClean="0"/>
              <a:t>Primer </a:t>
            </a:r>
            <a:r>
              <a:rPr lang="en-US" dirty="0" smtClean="0"/>
              <a:t>– VLAN 2 </a:t>
            </a:r>
            <a:r>
              <a:rPr lang="sr-Latn-RS" dirty="0" smtClean="0"/>
              <a:t>sa </a:t>
            </a:r>
            <a:r>
              <a:rPr lang="sr-Latn-RS" dirty="0" err="1" smtClean="0"/>
              <a:t>priritetom</a:t>
            </a:r>
            <a:r>
              <a:rPr lang="en-US" dirty="0" smtClean="0"/>
              <a:t> 32770 (</a:t>
            </a:r>
            <a:r>
              <a:rPr lang="sr-Latn-RS" dirty="0" err="1" smtClean="0"/>
              <a:t>podraumevana</a:t>
            </a:r>
            <a:r>
              <a:rPr lang="sr-Latn-RS" dirty="0" smtClean="0"/>
              <a:t> vrednost</a:t>
            </a:r>
            <a:r>
              <a:rPr lang="en-US" dirty="0" smtClean="0"/>
              <a:t> 32768 </a:t>
            </a:r>
            <a:r>
              <a:rPr lang="sr-Latn-RS" dirty="0" smtClean="0"/>
              <a:t>plus</a:t>
            </a:r>
            <a:r>
              <a:rPr lang="en-US" dirty="0" smtClean="0"/>
              <a:t> </a:t>
            </a:r>
            <a:r>
              <a:rPr lang="sr-Latn-RS" dirty="0" smtClean="0"/>
              <a:t>broj </a:t>
            </a:r>
            <a:r>
              <a:rPr lang="en-US" dirty="0" smtClean="0"/>
              <a:t>VLAN</a:t>
            </a:r>
            <a:r>
              <a:rPr lang="sr-Latn-RS" dirty="0" smtClean="0"/>
              <a:t>-a</a:t>
            </a:r>
            <a:r>
              <a:rPr lang="en-US" dirty="0" smtClean="0"/>
              <a:t> 2 </a:t>
            </a:r>
            <a:r>
              <a:rPr lang="sr-Latn-RS" dirty="0" smtClean="0"/>
              <a:t>jednako</a:t>
            </a:r>
            <a:r>
              <a:rPr lang="en-US" dirty="0" smtClean="0"/>
              <a:t> 32770)</a:t>
            </a:r>
          </a:p>
          <a:p>
            <a:pPr lvl="1"/>
            <a:r>
              <a:rPr lang="sr-Latn-RS" dirty="0" smtClean="0"/>
              <a:t>Može se modifikovati prioritet bez uticaja na proces odlučivanja</a:t>
            </a:r>
            <a:endParaRPr lang="en-US" dirty="0" smtClean="0"/>
          </a:p>
          <a:p>
            <a:r>
              <a:rPr lang="sr-Latn-RS" dirty="0" smtClean="0"/>
              <a:t>Razlozi za izbor određenog </a:t>
            </a:r>
            <a:r>
              <a:rPr lang="sr-Latn-RS" dirty="0" err="1" smtClean="0"/>
              <a:t>sviča</a:t>
            </a:r>
            <a:r>
              <a:rPr lang="sr-Latn-RS" dirty="0" smtClean="0"/>
              <a:t> za </a:t>
            </a:r>
            <a:r>
              <a:rPr lang="en-US" dirty="0" smtClean="0"/>
              <a:t>root bridge</a:t>
            </a:r>
          </a:p>
          <a:p>
            <a:pPr lvl="1"/>
            <a:r>
              <a:rPr lang="sr-Latn-RS" dirty="0" err="1" smtClean="0"/>
              <a:t>Root</a:t>
            </a:r>
            <a:r>
              <a:rPr lang="sr-Latn-RS" dirty="0" smtClean="0"/>
              <a:t> </a:t>
            </a:r>
            <a:r>
              <a:rPr lang="sr-Latn-RS" dirty="0" err="1" smtClean="0"/>
              <a:t>svič</a:t>
            </a:r>
            <a:r>
              <a:rPr lang="sr-Latn-RS" dirty="0" smtClean="0"/>
              <a:t> se </a:t>
            </a:r>
            <a:r>
              <a:rPr lang="sr-Latn-RS" dirty="0" err="1" smtClean="0"/>
              <a:t>pozicionira</a:t>
            </a:r>
            <a:r>
              <a:rPr lang="sr-Latn-RS" dirty="0" smtClean="0"/>
              <a:t> tako da veći deo saobraćaja na mreži teče ka tom </a:t>
            </a:r>
            <a:r>
              <a:rPr lang="sr-Latn-RS" dirty="0" err="1" smtClean="0"/>
              <a:t>sviču</a:t>
            </a:r>
            <a:endParaRPr lang="en-US" dirty="0" smtClean="0"/>
          </a:p>
          <a:p>
            <a:pPr lvl="1"/>
            <a:r>
              <a:rPr lang="sr-Latn-RS" dirty="0" err="1" smtClean="0"/>
              <a:t>Root</a:t>
            </a:r>
            <a:r>
              <a:rPr lang="sr-Latn-RS" dirty="0" smtClean="0"/>
              <a:t> </a:t>
            </a:r>
            <a:r>
              <a:rPr lang="sr-Latn-RS" dirty="0" err="1" smtClean="0"/>
              <a:t>svič</a:t>
            </a:r>
            <a:r>
              <a:rPr lang="sr-Latn-RS" dirty="0" smtClean="0"/>
              <a:t> treba da ima bolji </a:t>
            </a:r>
            <a:r>
              <a:rPr lang="sr-Latn-RS" dirty="0" err="1" smtClean="0"/>
              <a:t>forwarding</a:t>
            </a:r>
            <a:r>
              <a:rPr lang="sr-Latn-RS" dirty="0" smtClean="0"/>
              <a:t> rate, brže </a:t>
            </a:r>
            <a:r>
              <a:rPr lang="sr-Latn-RS" dirty="0" err="1" smtClean="0"/>
              <a:t>portove</a:t>
            </a:r>
            <a:r>
              <a:rPr lang="sr-Latn-RS" dirty="0" smtClean="0"/>
              <a:t>, i sl. </a:t>
            </a:r>
            <a:r>
              <a:rPr lang="en-US" dirty="0" smtClean="0"/>
              <a:t>(</a:t>
            </a:r>
            <a:r>
              <a:rPr lang="sr-Latn-RS" dirty="0" smtClean="0"/>
              <a:t>bolji</a:t>
            </a:r>
            <a:r>
              <a:rPr lang="en-US" dirty="0" smtClean="0"/>
              <a:t> CPU</a:t>
            </a:r>
            <a:r>
              <a:rPr lang="sr-Latn-RS" dirty="0" smtClean="0"/>
              <a:t>, i sl</a:t>
            </a:r>
            <a:r>
              <a:rPr lang="en-US" dirty="0" smtClean="0"/>
              <a:t>)</a:t>
            </a:r>
          </a:p>
          <a:p>
            <a:pPr lvl="1"/>
            <a:r>
              <a:rPr lang="sr-Latn-RS" dirty="0" smtClean="0"/>
              <a:t>Treba da je moguće lakše pristupiti ovom </a:t>
            </a:r>
            <a:r>
              <a:rPr lang="sr-Latn-RS" dirty="0" err="1" smtClean="0"/>
              <a:t>sviču</a:t>
            </a:r>
            <a:endParaRPr lang="en-US" dirty="0" smtClean="0"/>
          </a:p>
        </p:txBody>
      </p:sp>
      <p:sp>
        <p:nvSpPr>
          <p:cNvPr id="54275" name="Rectangle 2"/>
          <p:cNvSpPr>
            <a:spLocks noGrp="1" noChangeArrowheads="1"/>
          </p:cNvSpPr>
          <p:nvPr>
            <p:ph type="title"/>
          </p:nvPr>
        </p:nvSpPr>
        <p:spPr/>
        <p:txBody>
          <a:bodyPr/>
          <a:lstStyle/>
          <a:p>
            <a:r>
              <a:rPr lang="sr-Latn-RS" altLang="en-US" sz="1600" dirty="0" smtClean="0"/>
              <a:t>Varijante </a:t>
            </a:r>
            <a:r>
              <a:rPr lang="en-US" altLang="en-US" sz="1600" dirty="0" smtClean="0"/>
              <a:t>Spanning Tree </a:t>
            </a:r>
            <a:r>
              <a:rPr lang="en-US" altLang="en-US" sz="1600" dirty="0" err="1" smtClean="0"/>
              <a:t>protokola</a:t>
            </a:r>
            <a:r>
              <a:rPr lang="en-US" altLang="en-US" dirty="0" smtClean="0"/>
              <a:t/>
            </a:r>
            <a:br>
              <a:rPr lang="en-US" altLang="en-US" dirty="0" smtClean="0"/>
            </a:br>
            <a:r>
              <a:rPr lang="en-US" altLang="en-US" dirty="0" smtClean="0"/>
              <a:t>Extended System ID i PVST+</a:t>
            </a:r>
          </a:p>
        </p:txBody>
      </p:sp>
      <p:pic>
        <p:nvPicPr>
          <p:cNvPr id="4" name="Picture 3"/>
          <p:cNvPicPr>
            <a:picLocks noChangeAspect="1"/>
          </p:cNvPicPr>
          <p:nvPr/>
        </p:nvPicPr>
        <p:blipFill>
          <a:blip r:embed="rId4"/>
          <a:stretch>
            <a:fillRect/>
          </a:stretch>
        </p:blipFill>
        <p:spPr>
          <a:xfrm>
            <a:off x="5452533" y="1937266"/>
            <a:ext cx="3477684" cy="2216692"/>
          </a:xfrm>
          <a:prstGeom prst="rect">
            <a:avLst/>
          </a:prstGeom>
        </p:spPr>
      </p:pic>
      <p:sp>
        <p:nvSpPr>
          <p:cNvPr id="6" name="Cloud Callout 5"/>
          <p:cNvSpPr/>
          <p:nvPr/>
        </p:nvSpPr>
        <p:spPr>
          <a:xfrm>
            <a:off x="6075335" y="224726"/>
            <a:ext cx="2743200" cy="1206142"/>
          </a:xfrm>
          <a:prstGeom prst="cloudCallout">
            <a:avLst>
              <a:gd name="adj1" fmla="val -16010"/>
              <a:gd name="adj2" fmla="val 97043"/>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bg1"/>
                </a:solidFill>
              </a:rPr>
              <a:t>Podsetnik</a:t>
            </a:r>
            <a:r>
              <a:rPr lang="en-US" sz="1200" dirty="0" smtClean="0">
                <a:solidFill>
                  <a:schemeClr val="bg1"/>
                </a:solidFill>
              </a:rPr>
              <a:t>: BID je </a:t>
            </a:r>
            <a:r>
              <a:rPr lang="en-US" sz="1200" dirty="0" err="1" smtClean="0">
                <a:solidFill>
                  <a:schemeClr val="bg1"/>
                </a:solidFill>
              </a:rPr>
              <a:t>jedinstven</a:t>
            </a:r>
            <a:endParaRPr lang="en-US" sz="1200" dirty="0" smtClean="0">
              <a:solidFill>
                <a:schemeClr val="bg1"/>
              </a:solidFill>
            </a:endParaRPr>
          </a:p>
        </p:txBody>
      </p:sp>
      <p:sp>
        <p:nvSpPr>
          <p:cNvPr id="3" name="Slide Number Placeholder 2"/>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31</a:t>
            </a:fld>
            <a:endParaRPr lang="en-US" kern="0" dirty="0">
              <a:solidFill>
                <a:srgbClr val="595959"/>
              </a:solidFill>
            </a:endParaRPr>
          </a:p>
        </p:txBody>
      </p:sp>
    </p:spTree>
    <p:extLst>
      <p:ext uri="{BB962C8B-B14F-4D97-AF65-F5344CB8AC3E}">
        <p14:creationId xmlns:p14="http://schemas.microsoft.com/office/powerpoint/2010/main" val="3784800919"/>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sr-Latn-RS" altLang="en-US" sz="1600" dirty="0" smtClean="0"/>
              <a:t>Varijante </a:t>
            </a:r>
            <a:r>
              <a:rPr lang="en-US" altLang="en-US" sz="1600" dirty="0" smtClean="0"/>
              <a:t>Spanning Tree </a:t>
            </a:r>
            <a:r>
              <a:rPr lang="en-US" altLang="en-US" sz="1600" dirty="0" err="1" smtClean="0"/>
              <a:t>protokola</a:t>
            </a:r>
            <a:r>
              <a:rPr lang="en-US" altLang="en-US" dirty="0" smtClean="0"/>
              <a:t/>
            </a:r>
            <a:br>
              <a:rPr lang="en-US" altLang="en-US" dirty="0" smtClean="0"/>
            </a:br>
            <a:r>
              <a:rPr lang="sr-Latn-RS" altLang="en-US" dirty="0" smtClean="0"/>
              <a:t>Primer (lošeg) izbora </a:t>
            </a:r>
            <a:r>
              <a:rPr lang="sr-Latn-RS" altLang="en-US" dirty="0" err="1" smtClean="0"/>
              <a:t>root</a:t>
            </a:r>
            <a:r>
              <a:rPr lang="sr-Latn-RS" altLang="en-US" dirty="0" smtClean="0"/>
              <a:t> bridža</a:t>
            </a:r>
            <a:endParaRPr lang="en-US" altLang="en-US" dirty="0" smtClean="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758" y="1043250"/>
            <a:ext cx="3321969" cy="3729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0432" y="1067314"/>
            <a:ext cx="3321969" cy="3729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32</a:t>
            </a:fld>
            <a:endParaRPr lang="en-US" kern="0" dirty="0">
              <a:solidFill>
                <a:srgbClr val="595959"/>
              </a:solidFill>
            </a:endParaRPr>
          </a:p>
        </p:txBody>
      </p:sp>
    </p:spTree>
    <p:extLst>
      <p:ext uri="{BB962C8B-B14F-4D97-AF65-F5344CB8AC3E}">
        <p14:creationId xmlns:p14="http://schemas.microsoft.com/office/powerpoint/2010/main" val="1641978963"/>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84264" y="1086811"/>
            <a:ext cx="4859736" cy="4056690"/>
          </a:xfrm>
        </p:spPr>
        <p:txBody>
          <a:bodyPr/>
          <a:lstStyle/>
          <a:p>
            <a:r>
              <a:rPr lang="en-US" dirty="0" smtClean="0"/>
              <a:t>Rapid PVST+ </a:t>
            </a:r>
            <a:r>
              <a:rPr lang="sr-Latn-RS" dirty="0" smtClean="0"/>
              <a:t>ubrzava </a:t>
            </a:r>
            <a:r>
              <a:rPr lang="en-US" dirty="0" smtClean="0"/>
              <a:t>STP </a:t>
            </a:r>
            <a:r>
              <a:rPr lang="sr-Latn-RS" dirty="0" err="1" smtClean="0"/>
              <a:t>rekalkulacije</a:t>
            </a:r>
            <a:r>
              <a:rPr lang="sr-Latn-RS" dirty="0" smtClean="0"/>
              <a:t> tako da protokol konvergira brže</a:t>
            </a:r>
            <a:endParaRPr lang="en-US" dirty="0" smtClean="0"/>
          </a:p>
          <a:p>
            <a:pPr lvl="1"/>
            <a:r>
              <a:rPr lang="en-US" dirty="0" smtClean="0"/>
              <a:t>Cisco </a:t>
            </a:r>
            <a:r>
              <a:rPr lang="sr-Latn-RS" dirty="0" smtClean="0"/>
              <a:t>verzija</a:t>
            </a:r>
            <a:r>
              <a:rPr lang="en-US" dirty="0" smtClean="0"/>
              <a:t> RSTP</a:t>
            </a:r>
          </a:p>
          <a:p>
            <a:r>
              <a:rPr lang="sr-Latn-RS" dirty="0" smtClean="0"/>
              <a:t>Dva nova tipa </a:t>
            </a:r>
            <a:r>
              <a:rPr lang="sr-Latn-RS" dirty="0" err="1" smtClean="0"/>
              <a:t>portova</a:t>
            </a:r>
            <a:endParaRPr lang="en-US" dirty="0" smtClean="0"/>
          </a:p>
          <a:p>
            <a:pPr lvl="1"/>
            <a:r>
              <a:rPr lang="en-US" dirty="0" smtClean="0"/>
              <a:t>Alternate port (DIS)</a:t>
            </a:r>
          </a:p>
          <a:p>
            <a:pPr lvl="1"/>
            <a:r>
              <a:rPr lang="en-US" dirty="0" smtClean="0"/>
              <a:t>Backup port</a:t>
            </a:r>
          </a:p>
          <a:p>
            <a:r>
              <a:rPr lang="sr-Latn-RS" dirty="0" smtClean="0"/>
              <a:t>Nezavisna instanca </a:t>
            </a:r>
            <a:r>
              <a:rPr lang="en-US" dirty="0" smtClean="0"/>
              <a:t>RSTP </a:t>
            </a:r>
            <a:r>
              <a:rPr lang="sr-Latn-RS" dirty="0" smtClean="0"/>
              <a:t>za svaki </a:t>
            </a:r>
            <a:r>
              <a:rPr lang="en-US" dirty="0" smtClean="0"/>
              <a:t>VLAN</a:t>
            </a:r>
          </a:p>
          <a:p>
            <a:endParaRPr lang="en-US" dirty="0" smtClean="0"/>
          </a:p>
        </p:txBody>
      </p:sp>
      <p:sp>
        <p:nvSpPr>
          <p:cNvPr id="54275" name="Rectangle 2"/>
          <p:cNvSpPr>
            <a:spLocks noGrp="1" noChangeArrowheads="1"/>
          </p:cNvSpPr>
          <p:nvPr>
            <p:ph type="title"/>
          </p:nvPr>
        </p:nvSpPr>
        <p:spPr/>
        <p:txBody>
          <a:bodyPr/>
          <a:lstStyle/>
          <a:p>
            <a:r>
              <a:rPr lang="sr-Latn-RS" altLang="en-US" sz="1600" dirty="0" smtClean="0"/>
              <a:t>Varijante </a:t>
            </a:r>
            <a:r>
              <a:rPr lang="en-US" altLang="en-US" sz="1600" dirty="0" smtClean="0"/>
              <a:t>Spanning Tree </a:t>
            </a:r>
            <a:r>
              <a:rPr lang="sr-Latn-RS" altLang="en-US" sz="1600" dirty="0" smtClean="0"/>
              <a:t>protokola</a:t>
            </a:r>
            <a:r>
              <a:rPr lang="en-US" altLang="en-US" dirty="0" smtClean="0"/>
              <a:t/>
            </a:r>
            <a:br>
              <a:rPr lang="en-US" altLang="en-US" dirty="0" smtClean="0"/>
            </a:br>
            <a:r>
              <a:rPr lang="en-US" altLang="en-US" dirty="0" smtClean="0"/>
              <a:t>Rapid PVST+ </a:t>
            </a:r>
          </a:p>
        </p:txBody>
      </p:sp>
      <p:pic>
        <p:nvPicPr>
          <p:cNvPr id="3" name="Picture 2"/>
          <p:cNvPicPr>
            <a:picLocks noChangeAspect="1"/>
          </p:cNvPicPr>
          <p:nvPr/>
        </p:nvPicPr>
        <p:blipFill>
          <a:blip r:embed="rId4"/>
          <a:stretch>
            <a:fillRect/>
          </a:stretch>
        </p:blipFill>
        <p:spPr>
          <a:xfrm>
            <a:off x="168632" y="1168401"/>
            <a:ext cx="4022368" cy="2564870"/>
          </a:xfrm>
          <a:prstGeom prst="rect">
            <a:avLst/>
          </a:prstGeom>
        </p:spPr>
      </p:pic>
      <p:sp>
        <p:nvSpPr>
          <p:cNvPr id="4" name="Slide Number Placeholder 3"/>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33</a:t>
            </a:fld>
            <a:endParaRPr lang="en-US" kern="0" dirty="0">
              <a:solidFill>
                <a:srgbClr val="595959"/>
              </a:solidFill>
            </a:endParaRPr>
          </a:p>
        </p:txBody>
      </p:sp>
    </p:spTree>
    <p:extLst>
      <p:ext uri="{BB962C8B-B14F-4D97-AF65-F5344CB8AC3E}">
        <p14:creationId xmlns:p14="http://schemas.microsoft.com/office/powerpoint/2010/main" val="2608866427"/>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4733" y="841277"/>
            <a:ext cx="8856133" cy="4155319"/>
          </a:xfrm>
        </p:spPr>
        <p:txBody>
          <a:bodyPr/>
          <a:lstStyle/>
          <a:p>
            <a:r>
              <a:rPr lang="en-US" dirty="0" smtClean="0"/>
              <a:t>RSTP </a:t>
            </a:r>
            <a:r>
              <a:rPr lang="sr-Latn-RS" dirty="0" smtClean="0"/>
              <a:t>koristi tip</a:t>
            </a:r>
            <a:r>
              <a:rPr lang="en-US" dirty="0" smtClean="0"/>
              <a:t> 2, </a:t>
            </a:r>
            <a:r>
              <a:rPr lang="sr-Latn-RS" dirty="0" smtClean="0"/>
              <a:t>verziju</a:t>
            </a:r>
            <a:r>
              <a:rPr lang="en-US" dirty="0" smtClean="0"/>
              <a:t> 2 BPDU</a:t>
            </a:r>
            <a:r>
              <a:rPr lang="sr-Latn-RS" dirty="0" smtClean="0"/>
              <a:t>-a</a:t>
            </a:r>
            <a:endParaRPr lang="en-US" dirty="0" smtClean="0"/>
          </a:p>
          <a:p>
            <a:pPr lvl="1"/>
            <a:r>
              <a:rPr lang="en-US" dirty="0" smtClean="0"/>
              <a:t>Original</a:t>
            </a:r>
            <a:r>
              <a:rPr lang="sr-Latn-RS" dirty="0" smtClean="0"/>
              <a:t>na</a:t>
            </a:r>
            <a:r>
              <a:rPr lang="en-US" dirty="0" smtClean="0"/>
              <a:t> </a:t>
            </a:r>
            <a:r>
              <a:rPr lang="en-US" dirty="0" err="1" smtClean="0"/>
              <a:t>ver</a:t>
            </a:r>
            <a:r>
              <a:rPr lang="sr-Latn-RS" dirty="0" smtClean="0"/>
              <a:t>zija</a:t>
            </a:r>
            <a:r>
              <a:rPr lang="en-US" dirty="0" smtClean="0"/>
              <a:t> </a:t>
            </a:r>
            <a:r>
              <a:rPr lang="sr-Latn-RS" dirty="0" smtClean="0"/>
              <a:t>je tipa</a:t>
            </a:r>
            <a:r>
              <a:rPr lang="en-US" dirty="0" smtClean="0"/>
              <a:t> 0, </a:t>
            </a:r>
            <a:r>
              <a:rPr lang="sr-Latn-RS" dirty="0" smtClean="0"/>
              <a:t>verzija</a:t>
            </a:r>
            <a:r>
              <a:rPr lang="en-US" dirty="0" smtClean="0"/>
              <a:t> 0</a:t>
            </a:r>
          </a:p>
          <a:p>
            <a:r>
              <a:rPr lang="sr-Latn-RS" dirty="0" err="1" smtClean="0"/>
              <a:t>Svič</a:t>
            </a:r>
            <a:r>
              <a:rPr lang="sr-Latn-RS" dirty="0" smtClean="0"/>
              <a:t> koji koristi </a:t>
            </a:r>
            <a:r>
              <a:rPr lang="en-US" dirty="0" smtClean="0"/>
              <a:t>RSTP </a:t>
            </a:r>
            <a:r>
              <a:rPr lang="sr-Latn-RS" dirty="0" smtClean="0"/>
              <a:t>može komunicirati sa </a:t>
            </a:r>
            <a:r>
              <a:rPr lang="sr-Latn-RS" dirty="0" err="1" smtClean="0"/>
              <a:t>svičem</a:t>
            </a:r>
            <a:r>
              <a:rPr lang="sr-Latn-RS" dirty="0" smtClean="0"/>
              <a:t> koji koristi originalni </a:t>
            </a:r>
            <a:r>
              <a:rPr lang="en-US" dirty="0" smtClean="0"/>
              <a:t>802.1D</a:t>
            </a:r>
          </a:p>
          <a:p>
            <a:r>
              <a:rPr lang="en-US" dirty="0" smtClean="0"/>
              <a:t>BPDU</a:t>
            </a:r>
            <a:r>
              <a:rPr lang="sr-Latn-RS" dirty="0" smtClean="0"/>
              <a:t>-ovi se koriste kao </a:t>
            </a:r>
            <a:r>
              <a:rPr lang="en-US" dirty="0" err="1" smtClean="0"/>
              <a:t>keepalive</a:t>
            </a:r>
            <a:r>
              <a:rPr lang="en-US" dirty="0" smtClean="0"/>
              <a:t> </a:t>
            </a:r>
            <a:r>
              <a:rPr lang="sr-Latn-RS" dirty="0" smtClean="0"/>
              <a:t>mehanizam</a:t>
            </a:r>
            <a:endParaRPr lang="en-US" dirty="0" smtClean="0"/>
          </a:p>
          <a:p>
            <a:pPr lvl="1"/>
            <a:r>
              <a:rPr lang="en-US" dirty="0" smtClean="0"/>
              <a:t>3 </a:t>
            </a:r>
            <a:r>
              <a:rPr lang="sr-Latn-RS" dirty="0" smtClean="0"/>
              <a:t>propuštena </a:t>
            </a:r>
            <a:r>
              <a:rPr lang="en-US" dirty="0" smtClean="0"/>
              <a:t>BPDU</a:t>
            </a:r>
            <a:r>
              <a:rPr lang="sr-Latn-RS" dirty="0" smtClean="0"/>
              <a:t>-a</a:t>
            </a:r>
            <a:r>
              <a:rPr lang="en-US" dirty="0" smtClean="0"/>
              <a:t> </a:t>
            </a:r>
            <a:r>
              <a:rPr lang="sr-Latn-RS" dirty="0" smtClean="0"/>
              <a:t>impliciraju da je </a:t>
            </a:r>
            <a:br>
              <a:rPr lang="sr-Latn-RS" dirty="0" smtClean="0"/>
            </a:br>
            <a:r>
              <a:rPr lang="sr-Latn-RS" dirty="0" err="1" smtClean="0"/>
              <a:t>konencija</a:t>
            </a:r>
            <a:r>
              <a:rPr lang="sr-Latn-RS" dirty="0" smtClean="0"/>
              <a:t> izgubljena</a:t>
            </a:r>
            <a:endParaRPr lang="en-US" dirty="0" smtClean="0"/>
          </a:p>
        </p:txBody>
      </p:sp>
      <p:sp>
        <p:nvSpPr>
          <p:cNvPr id="54275" name="Rectangle 2"/>
          <p:cNvSpPr>
            <a:spLocks noGrp="1" noChangeArrowheads="1"/>
          </p:cNvSpPr>
          <p:nvPr>
            <p:ph type="title"/>
          </p:nvPr>
        </p:nvSpPr>
        <p:spPr/>
        <p:txBody>
          <a:bodyPr/>
          <a:lstStyle/>
          <a:p>
            <a:r>
              <a:rPr lang="sr-Latn-RS" altLang="en-US" sz="1600" dirty="0" smtClean="0"/>
              <a:t>Varijante </a:t>
            </a:r>
            <a:r>
              <a:rPr lang="en-US" altLang="en-US" sz="1600" dirty="0" smtClean="0"/>
              <a:t>Spanning Tree </a:t>
            </a:r>
            <a:r>
              <a:rPr lang="sr-Latn-RS" altLang="en-US" sz="1600" dirty="0" smtClean="0"/>
              <a:t>protokola</a:t>
            </a:r>
            <a:r>
              <a:rPr lang="en-US" altLang="en-US" dirty="0" smtClean="0"/>
              <a:t/>
            </a:r>
            <a:br>
              <a:rPr lang="en-US" altLang="en-US" dirty="0" smtClean="0"/>
            </a:br>
            <a:r>
              <a:rPr lang="en-US" altLang="en-US" dirty="0" smtClean="0"/>
              <a:t>RSTP BPDUs </a:t>
            </a:r>
          </a:p>
        </p:txBody>
      </p:sp>
      <p:pic>
        <p:nvPicPr>
          <p:cNvPr id="4" name="Picture 3"/>
          <p:cNvPicPr>
            <a:picLocks noChangeAspect="1"/>
          </p:cNvPicPr>
          <p:nvPr/>
        </p:nvPicPr>
        <p:blipFill>
          <a:blip r:embed="rId4"/>
          <a:stretch>
            <a:fillRect/>
          </a:stretch>
        </p:blipFill>
        <p:spPr>
          <a:xfrm>
            <a:off x="4440098" y="1941416"/>
            <a:ext cx="4681537" cy="2611004"/>
          </a:xfrm>
          <a:prstGeom prst="rect">
            <a:avLst/>
          </a:prstGeom>
        </p:spPr>
      </p:pic>
      <p:sp>
        <p:nvSpPr>
          <p:cNvPr id="3" name="Slide Number Placeholder 2"/>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34</a:t>
            </a:fld>
            <a:endParaRPr lang="en-US" kern="0" dirty="0">
              <a:solidFill>
                <a:srgbClr val="595959"/>
              </a:solidFill>
            </a:endParaRPr>
          </a:p>
        </p:txBody>
      </p:sp>
    </p:spTree>
    <p:extLst>
      <p:ext uri="{BB962C8B-B14F-4D97-AF65-F5344CB8AC3E}">
        <p14:creationId xmlns:p14="http://schemas.microsoft.com/office/powerpoint/2010/main" val="3138114236"/>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4733" y="841277"/>
            <a:ext cx="8856133" cy="4155319"/>
          </a:xfrm>
        </p:spPr>
        <p:txBody>
          <a:bodyPr/>
          <a:lstStyle/>
          <a:p>
            <a:r>
              <a:rPr lang="sr-Latn-RS" dirty="0" smtClean="0"/>
              <a:t>Na </a:t>
            </a:r>
            <a:r>
              <a:rPr lang="sr-Latn-RS" dirty="0" err="1" smtClean="0"/>
              <a:t>Edge</a:t>
            </a:r>
            <a:r>
              <a:rPr lang="sr-Latn-RS" dirty="0" smtClean="0"/>
              <a:t> </a:t>
            </a:r>
            <a:r>
              <a:rPr lang="sr-Latn-RS" dirty="0" err="1" smtClean="0"/>
              <a:t>portove</a:t>
            </a:r>
            <a:r>
              <a:rPr lang="sr-Latn-RS" dirty="0" smtClean="0"/>
              <a:t> se povezuju isključivo krajnji uređaji</a:t>
            </a:r>
            <a:r>
              <a:rPr lang="en-US" dirty="0" smtClean="0"/>
              <a:t> – </a:t>
            </a:r>
            <a:r>
              <a:rPr lang="sr-Latn-RS" dirty="0" smtClean="0">
                <a:solidFill>
                  <a:srgbClr val="00B050"/>
                </a:solidFill>
              </a:rPr>
              <a:t>NIKADA</a:t>
            </a:r>
            <a:r>
              <a:rPr lang="en-US" dirty="0" smtClean="0"/>
              <a:t> </a:t>
            </a:r>
            <a:r>
              <a:rPr lang="sr-Latn-RS" dirty="0" smtClean="0"/>
              <a:t>drugi </a:t>
            </a:r>
            <a:r>
              <a:rPr lang="sr-Latn-RS" dirty="0" err="1" smtClean="0"/>
              <a:t>svič</a:t>
            </a:r>
            <a:endParaRPr lang="en-US" dirty="0" smtClean="0"/>
          </a:p>
          <a:p>
            <a:r>
              <a:rPr lang="sr-Latn-RS" dirty="0" smtClean="0"/>
              <a:t>Odmah po uključivanju prelazi u</a:t>
            </a:r>
            <a:r>
              <a:rPr lang="en-US" dirty="0" smtClean="0"/>
              <a:t> forwarding state</a:t>
            </a:r>
          </a:p>
          <a:p>
            <a:r>
              <a:rPr lang="sr-Latn-RS" dirty="0" err="1" smtClean="0"/>
              <a:t>Sljičan</a:t>
            </a:r>
            <a:r>
              <a:rPr lang="sr-Latn-RS" dirty="0" smtClean="0"/>
              <a:t> je princip rada kao </a:t>
            </a:r>
            <a:r>
              <a:rPr lang="en-US" dirty="0" smtClean="0"/>
              <a:t>Cisco </a:t>
            </a:r>
            <a:r>
              <a:rPr lang="en-US" dirty="0" err="1" smtClean="0"/>
              <a:t>PortFast</a:t>
            </a:r>
            <a:endParaRPr lang="en-US" dirty="0" smtClean="0"/>
          </a:p>
          <a:p>
            <a:r>
              <a:rPr lang="sr-Latn-RS" dirty="0" smtClean="0"/>
              <a:t>Aktivira se naredbom</a:t>
            </a:r>
            <a:r>
              <a:rPr lang="en-US" dirty="0" smtClean="0"/>
              <a:t> </a:t>
            </a:r>
            <a:r>
              <a:rPr lang="en-US" b="1" dirty="0" smtClean="0"/>
              <a:t>spanning-tree </a:t>
            </a:r>
            <a:r>
              <a:rPr lang="en-US" b="1" dirty="0" err="1" smtClean="0"/>
              <a:t>portfast</a:t>
            </a:r>
            <a:endParaRPr lang="en-US" dirty="0" smtClean="0"/>
          </a:p>
        </p:txBody>
      </p:sp>
      <p:sp>
        <p:nvSpPr>
          <p:cNvPr id="54275" name="Rectangle 2"/>
          <p:cNvSpPr>
            <a:spLocks noGrp="1" noChangeArrowheads="1"/>
          </p:cNvSpPr>
          <p:nvPr>
            <p:ph type="title"/>
          </p:nvPr>
        </p:nvSpPr>
        <p:spPr/>
        <p:txBody>
          <a:bodyPr/>
          <a:lstStyle/>
          <a:p>
            <a:r>
              <a:rPr lang="sr-Latn-RS" altLang="en-US" sz="1600" dirty="0" smtClean="0"/>
              <a:t>Varijante </a:t>
            </a:r>
            <a:r>
              <a:rPr lang="en-US" altLang="en-US" sz="1600" dirty="0" smtClean="0"/>
              <a:t>Spanning Tree </a:t>
            </a:r>
            <a:r>
              <a:rPr lang="sr-Latn-RS" altLang="en-US" sz="1600" dirty="0" smtClean="0"/>
              <a:t>protokola</a:t>
            </a:r>
            <a:r>
              <a:rPr lang="en-US" altLang="en-US" dirty="0" smtClean="0"/>
              <a:t/>
            </a:r>
            <a:br>
              <a:rPr lang="en-US" altLang="en-US" dirty="0" smtClean="0"/>
            </a:br>
            <a:r>
              <a:rPr lang="en-US" altLang="en-US" dirty="0" smtClean="0"/>
              <a:t>Edge Ports</a:t>
            </a:r>
          </a:p>
        </p:txBody>
      </p:sp>
      <p:pic>
        <p:nvPicPr>
          <p:cNvPr id="3" name="Picture 2"/>
          <p:cNvPicPr>
            <a:picLocks noChangeAspect="1"/>
          </p:cNvPicPr>
          <p:nvPr/>
        </p:nvPicPr>
        <p:blipFill>
          <a:blip r:embed="rId4"/>
          <a:stretch>
            <a:fillRect/>
          </a:stretch>
        </p:blipFill>
        <p:spPr>
          <a:xfrm>
            <a:off x="1140883" y="2446337"/>
            <a:ext cx="4457700" cy="2486025"/>
          </a:xfrm>
          <a:prstGeom prst="rect">
            <a:avLst/>
          </a:prstGeom>
        </p:spPr>
      </p:pic>
      <p:sp>
        <p:nvSpPr>
          <p:cNvPr id="6" name="Striped Right Arrow 5"/>
          <p:cNvSpPr/>
          <p:nvPr/>
        </p:nvSpPr>
        <p:spPr>
          <a:xfrm rot="21174181" flipH="1">
            <a:off x="4645323" y="3393358"/>
            <a:ext cx="1762153" cy="604433"/>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Edge port</a:t>
            </a:r>
          </a:p>
        </p:txBody>
      </p:sp>
      <p:sp>
        <p:nvSpPr>
          <p:cNvPr id="7" name="Striped Right Arrow 6"/>
          <p:cNvSpPr/>
          <p:nvPr/>
        </p:nvSpPr>
        <p:spPr>
          <a:xfrm rot="425819">
            <a:off x="640589" y="3342558"/>
            <a:ext cx="1762153" cy="604433"/>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Edge port</a:t>
            </a:r>
          </a:p>
        </p:txBody>
      </p:sp>
      <p:sp>
        <p:nvSpPr>
          <p:cNvPr id="4" name="Slide Number Placeholder 3"/>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35</a:t>
            </a:fld>
            <a:endParaRPr lang="en-US" kern="0" dirty="0">
              <a:solidFill>
                <a:srgbClr val="595959"/>
              </a:solidFill>
            </a:endParaRPr>
          </a:p>
        </p:txBody>
      </p:sp>
    </p:spTree>
    <p:extLst>
      <p:ext uri="{BB962C8B-B14F-4D97-AF65-F5344CB8AC3E}">
        <p14:creationId xmlns:p14="http://schemas.microsoft.com/office/powerpoint/2010/main" val="2213941063"/>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4733" y="841277"/>
            <a:ext cx="8856133" cy="4155319"/>
          </a:xfrm>
        </p:spPr>
        <p:txBody>
          <a:bodyPr/>
          <a:lstStyle/>
          <a:p>
            <a:r>
              <a:rPr lang="en-US" dirty="0" smtClean="0"/>
              <a:t>Point-to-Point – port </a:t>
            </a:r>
            <a:r>
              <a:rPr lang="sr-Latn-RS" dirty="0" smtClean="0"/>
              <a:t>u</a:t>
            </a:r>
            <a:r>
              <a:rPr lang="en-US" dirty="0" smtClean="0"/>
              <a:t> full-duplex mod</a:t>
            </a:r>
            <a:r>
              <a:rPr lang="sr-Latn-RS" dirty="0" smtClean="0"/>
              <a:t>u koji povezuje dva uređaja: </a:t>
            </a:r>
            <a:r>
              <a:rPr lang="sr-Latn-RS" dirty="0" err="1" smtClean="0"/>
              <a:t>svič</a:t>
            </a:r>
            <a:r>
              <a:rPr lang="en-US" dirty="0" smtClean="0"/>
              <a:t> </a:t>
            </a:r>
            <a:r>
              <a:rPr lang="sr-Latn-RS" dirty="0" smtClean="0"/>
              <a:t>na </a:t>
            </a:r>
            <a:r>
              <a:rPr lang="sr-Latn-RS" dirty="0" err="1" smtClean="0"/>
              <a:t>svič</a:t>
            </a:r>
            <a:r>
              <a:rPr lang="sr-Latn-RS" dirty="0" smtClean="0"/>
              <a:t>, ili </a:t>
            </a:r>
            <a:r>
              <a:rPr lang="sr-Latn-RS" dirty="0" err="1" smtClean="0"/>
              <a:t>svič</a:t>
            </a:r>
            <a:r>
              <a:rPr lang="sr-Latn-RS" dirty="0" smtClean="0"/>
              <a:t> na krajnji uređaj</a:t>
            </a:r>
            <a:endParaRPr lang="en-US" dirty="0" smtClean="0"/>
          </a:p>
          <a:p>
            <a:r>
              <a:rPr lang="en-US" dirty="0" smtClean="0"/>
              <a:t>Shared –port </a:t>
            </a:r>
            <a:r>
              <a:rPr lang="sr-Latn-RS" dirty="0" smtClean="0"/>
              <a:t>u</a:t>
            </a:r>
            <a:r>
              <a:rPr lang="en-US" dirty="0" smtClean="0"/>
              <a:t> half-duplex </a:t>
            </a:r>
            <a:r>
              <a:rPr lang="sr-Latn-RS" dirty="0" smtClean="0"/>
              <a:t>modu koji povezuje </a:t>
            </a:r>
            <a:r>
              <a:rPr lang="en-US" dirty="0" smtClean="0"/>
              <a:t>hub </a:t>
            </a:r>
            <a:r>
              <a:rPr lang="sr-Latn-RS" dirty="0" smtClean="0"/>
              <a:t>na </a:t>
            </a:r>
            <a:r>
              <a:rPr lang="sr-Latn-RS" dirty="0" err="1" smtClean="0"/>
              <a:t>svič</a:t>
            </a:r>
            <a:endParaRPr lang="en-US" dirty="0" smtClean="0"/>
          </a:p>
        </p:txBody>
      </p:sp>
      <p:sp>
        <p:nvSpPr>
          <p:cNvPr id="54275" name="Rectangle 2"/>
          <p:cNvSpPr>
            <a:spLocks noGrp="1" noChangeArrowheads="1"/>
          </p:cNvSpPr>
          <p:nvPr>
            <p:ph type="title"/>
          </p:nvPr>
        </p:nvSpPr>
        <p:spPr/>
        <p:txBody>
          <a:bodyPr/>
          <a:lstStyle/>
          <a:p>
            <a:r>
              <a:rPr lang="sr-Latn-RS" altLang="en-US" sz="1600" smtClean="0"/>
              <a:t>Varijante </a:t>
            </a:r>
            <a:r>
              <a:rPr lang="en-US" altLang="en-US" sz="1600" smtClean="0"/>
              <a:t>Spanning </a:t>
            </a:r>
            <a:r>
              <a:rPr lang="en-US" altLang="en-US" sz="1600" dirty="0" smtClean="0"/>
              <a:t>Tree </a:t>
            </a:r>
            <a:r>
              <a:rPr lang="sr-Latn-RS" altLang="en-US" sz="1600" dirty="0" smtClean="0"/>
              <a:t>protokola</a:t>
            </a:r>
            <a:r>
              <a:rPr lang="en-US" altLang="en-US" dirty="0" smtClean="0"/>
              <a:t/>
            </a:r>
            <a:br>
              <a:rPr lang="en-US" altLang="en-US" dirty="0" smtClean="0"/>
            </a:br>
            <a:r>
              <a:rPr lang="en-US" altLang="en-US" dirty="0" smtClean="0"/>
              <a:t>Link Types</a:t>
            </a:r>
          </a:p>
        </p:txBody>
      </p:sp>
      <p:pic>
        <p:nvPicPr>
          <p:cNvPr id="4" name="Picture 3"/>
          <p:cNvPicPr>
            <a:picLocks noChangeAspect="1"/>
          </p:cNvPicPr>
          <p:nvPr/>
        </p:nvPicPr>
        <p:blipFill>
          <a:blip r:embed="rId4"/>
          <a:stretch>
            <a:fillRect/>
          </a:stretch>
        </p:blipFill>
        <p:spPr>
          <a:xfrm>
            <a:off x="1952166" y="1921933"/>
            <a:ext cx="3741668" cy="2647950"/>
          </a:xfrm>
          <a:prstGeom prst="rect">
            <a:avLst/>
          </a:prstGeom>
        </p:spPr>
      </p:pic>
      <p:sp>
        <p:nvSpPr>
          <p:cNvPr id="9" name="Oval 8"/>
          <p:cNvSpPr/>
          <p:nvPr/>
        </p:nvSpPr>
        <p:spPr>
          <a:xfrm>
            <a:off x="3598333" y="2252133"/>
            <a:ext cx="279400" cy="254000"/>
          </a:xfrm>
          <a:prstGeom prst="ellips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0" name="Oval 9"/>
          <p:cNvSpPr/>
          <p:nvPr/>
        </p:nvSpPr>
        <p:spPr>
          <a:xfrm>
            <a:off x="2971799" y="3742267"/>
            <a:ext cx="279400" cy="254000"/>
          </a:xfrm>
          <a:prstGeom prst="ellips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1" name="Oval 10"/>
          <p:cNvSpPr/>
          <p:nvPr/>
        </p:nvSpPr>
        <p:spPr>
          <a:xfrm>
            <a:off x="3471333" y="3750733"/>
            <a:ext cx="279400" cy="254000"/>
          </a:xfrm>
          <a:prstGeom prst="ellips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2" name="Oval 11"/>
          <p:cNvSpPr/>
          <p:nvPr/>
        </p:nvSpPr>
        <p:spPr>
          <a:xfrm>
            <a:off x="4047066" y="2810933"/>
            <a:ext cx="279400" cy="254000"/>
          </a:xfrm>
          <a:prstGeom prst="ellips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3" name="Oval 12"/>
          <p:cNvSpPr/>
          <p:nvPr/>
        </p:nvSpPr>
        <p:spPr>
          <a:xfrm>
            <a:off x="3014133" y="2810933"/>
            <a:ext cx="279400" cy="254000"/>
          </a:xfrm>
          <a:prstGeom prst="ellips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4" name="Oval 13"/>
          <p:cNvSpPr/>
          <p:nvPr/>
        </p:nvSpPr>
        <p:spPr>
          <a:xfrm>
            <a:off x="3970866" y="3742267"/>
            <a:ext cx="279400" cy="254000"/>
          </a:xfrm>
          <a:prstGeom prst="ellips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5" name="Oval 14"/>
          <p:cNvSpPr/>
          <p:nvPr/>
        </p:nvSpPr>
        <p:spPr>
          <a:xfrm>
            <a:off x="6083298" y="3039534"/>
            <a:ext cx="279400" cy="254000"/>
          </a:xfrm>
          <a:prstGeom prst="ellipse">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Oval 15"/>
          <p:cNvSpPr/>
          <p:nvPr/>
        </p:nvSpPr>
        <p:spPr>
          <a:xfrm>
            <a:off x="4707466" y="2607734"/>
            <a:ext cx="279400" cy="254000"/>
          </a:xfrm>
          <a:prstGeom prst="ellipse">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7" name="Oval 16"/>
          <p:cNvSpPr/>
          <p:nvPr/>
        </p:nvSpPr>
        <p:spPr>
          <a:xfrm>
            <a:off x="5122333" y="3471333"/>
            <a:ext cx="279400" cy="254000"/>
          </a:xfrm>
          <a:prstGeom prst="ellipse">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8" name="Oval 17"/>
          <p:cNvSpPr/>
          <p:nvPr/>
        </p:nvSpPr>
        <p:spPr>
          <a:xfrm>
            <a:off x="6083298" y="2692400"/>
            <a:ext cx="279400" cy="254000"/>
          </a:xfrm>
          <a:prstGeom prst="ellips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9" name="Content Placeholder 1"/>
          <p:cNvSpPr txBox="1">
            <a:spLocks/>
          </p:cNvSpPr>
          <p:nvPr/>
        </p:nvSpPr>
        <p:spPr bwMode="auto">
          <a:xfrm>
            <a:off x="6392334" y="2616200"/>
            <a:ext cx="1981200" cy="1202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smtClean="0"/>
              <a:t>Point-to-Point</a:t>
            </a:r>
          </a:p>
          <a:p>
            <a:pPr marL="0" indent="0">
              <a:buNone/>
            </a:pPr>
            <a:r>
              <a:rPr lang="en-US" dirty="0" smtClean="0"/>
              <a:t>Shared</a:t>
            </a:r>
          </a:p>
        </p:txBody>
      </p:sp>
      <p:sp>
        <p:nvSpPr>
          <p:cNvPr id="3" name="Slide Number Placeholder 2"/>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36</a:t>
            </a:fld>
            <a:endParaRPr lang="en-US" kern="0" dirty="0">
              <a:solidFill>
                <a:srgbClr val="595959"/>
              </a:solidFill>
            </a:endParaRPr>
          </a:p>
        </p:txBody>
      </p:sp>
    </p:spTree>
    <p:extLst>
      <p:ext uri="{BB962C8B-B14F-4D97-AF65-F5344CB8AC3E}">
        <p14:creationId xmlns:p14="http://schemas.microsoft.com/office/powerpoint/2010/main" val="1363978968"/>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323431"/>
          </a:xfrm>
        </p:spPr>
        <p:txBody>
          <a:bodyPr/>
          <a:lstStyle/>
          <a:p>
            <a:r>
              <a:rPr lang="sr-Latn-RS" sz="4000" dirty="0" smtClean="0"/>
              <a:t>KONFIGURACIJA </a:t>
            </a:r>
            <a:r>
              <a:rPr lang="en-US" sz="4000" dirty="0" smtClean="0"/>
              <a:t>Spanning Tree</a:t>
            </a:r>
            <a:r>
              <a:rPr lang="sr-Latn-RS" sz="4000" dirty="0" smtClean="0"/>
              <a:t> PROTOKOLA</a:t>
            </a:r>
            <a:endParaRPr lang="en-US" sz="4000"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805E332-21DC-4EB3-9DC8-4887120D0F09}" type="slidenum">
              <a:rPr lang="en-US" altLang="en-US" smtClean="0"/>
              <a:pPr>
                <a:defRPr/>
              </a:pPr>
              <a:t>37</a:t>
            </a:fld>
            <a:endParaRPr lang="en-US" altLang="en-US"/>
          </a:p>
        </p:txBody>
      </p:sp>
    </p:spTree>
    <p:extLst>
      <p:ext uri="{BB962C8B-B14F-4D97-AF65-F5344CB8AC3E}">
        <p14:creationId xmlns:p14="http://schemas.microsoft.com/office/powerpoint/2010/main" val="169878684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PVST+ </a:t>
            </a:r>
            <a:r>
              <a:rPr lang="sr-Latn-RS" altLang="en-US" sz="1600" dirty="0" smtClean="0"/>
              <a:t>konfiguracija</a:t>
            </a:r>
            <a:r>
              <a:rPr lang="en-US" altLang="en-US" dirty="0" smtClean="0"/>
              <a:t/>
            </a:r>
            <a:br>
              <a:rPr lang="en-US" altLang="en-US" dirty="0" smtClean="0"/>
            </a:br>
            <a:r>
              <a:rPr lang="en-US" altLang="en-US" dirty="0" smtClean="0"/>
              <a:t>Catalyst 2960 Default Configuration</a:t>
            </a:r>
          </a:p>
        </p:txBody>
      </p:sp>
      <p:graphicFrame>
        <p:nvGraphicFramePr>
          <p:cNvPr id="7" name="Table 6"/>
          <p:cNvGraphicFramePr>
            <a:graphicFrameLocks noGrp="1"/>
          </p:cNvGraphicFramePr>
          <p:nvPr>
            <p:extLst>
              <p:ext uri="{D42A27DB-BD31-4B8C-83A1-F6EECF244321}">
                <p14:modId xmlns:p14="http://schemas.microsoft.com/office/powerpoint/2010/main" val="1162312675"/>
              </p:ext>
            </p:extLst>
          </p:nvPr>
        </p:nvGraphicFramePr>
        <p:xfrm>
          <a:off x="457201" y="855132"/>
          <a:ext cx="7907865" cy="4140082"/>
        </p:xfrm>
        <a:graphic>
          <a:graphicData uri="http://schemas.openxmlformats.org/drawingml/2006/table">
            <a:tbl>
              <a:tblPr firstRow="1" bandRow="1">
                <a:tableStyleId>{7DF18680-E054-41AD-8BC1-D1AEF772440D}</a:tableStyleId>
              </a:tblPr>
              <a:tblGrid>
                <a:gridCol w="4407220">
                  <a:extLst>
                    <a:ext uri="{9D8B030D-6E8A-4147-A177-3AD203B41FA5}">
                      <a16:colId xmlns:a16="http://schemas.microsoft.com/office/drawing/2014/main" xmlns="" val="20000"/>
                    </a:ext>
                  </a:extLst>
                </a:gridCol>
                <a:gridCol w="3500645">
                  <a:extLst>
                    <a:ext uri="{9D8B030D-6E8A-4147-A177-3AD203B41FA5}">
                      <a16:colId xmlns:a16="http://schemas.microsoft.com/office/drawing/2014/main" xmlns="" val="20001"/>
                    </a:ext>
                  </a:extLst>
                </a:gridCol>
              </a:tblGrid>
              <a:tr h="0">
                <a:tc>
                  <a:txBody>
                    <a:bodyPr/>
                    <a:lstStyle/>
                    <a:p>
                      <a:r>
                        <a:rPr lang="en-US" sz="1200" dirty="0" smtClean="0"/>
                        <a:t>Feature</a:t>
                      </a:r>
                      <a:endParaRPr lang="en-US" sz="1200" dirty="0"/>
                    </a:p>
                  </a:txBody>
                  <a:tcPr/>
                </a:tc>
                <a:tc>
                  <a:txBody>
                    <a:bodyPr/>
                    <a:lstStyle/>
                    <a:p>
                      <a:r>
                        <a:rPr lang="en-US" sz="1200" dirty="0" smtClean="0"/>
                        <a:t>Default Setting</a:t>
                      </a:r>
                      <a:endParaRPr lang="en-US" sz="1200" dirty="0"/>
                    </a:p>
                  </a:txBody>
                  <a:tcPr/>
                </a:tc>
                <a:extLst>
                  <a:ext uri="{0D108BD9-81ED-4DB2-BD59-A6C34878D82A}">
                    <a16:rowId xmlns:a16="http://schemas.microsoft.com/office/drawing/2014/main" xmlns="" val="10000"/>
                  </a:ext>
                </a:extLst>
              </a:tr>
              <a:tr h="214436">
                <a:tc>
                  <a:txBody>
                    <a:bodyPr/>
                    <a:lstStyle/>
                    <a:p>
                      <a:r>
                        <a:rPr lang="en-US" sz="1200" dirty="0" smtClean="0"/>
                        <a:t>Enable state</a:t>
                      </a:r>
                      <a:endParaRPr lang="en-US" sz="1200" dirty="0"/>
                    </a:p>
                  </a:txBody>
                  <a:tcPr/>
                </a:tc>
                <a:tc>
                  <a:txBody>
                    <a:bodyPr/>
                    <a:lstStyle/>
                    <a:p>
                      <a:r>
                        <a:rPr lang="en-US" sz="1200" dirty="0" smtClean="0"/>
                        <a:t>Enabled on VLAN 1</a:t>
                      </a:r>
                      <a:endParaRPr lang="en-US" sz="1200" dirty="0"/>
                    </a:p>
                  </a:txBody>
                  <a:tcPr/>
                </a:tc>
                <a:extLst>
                  <a:ext uri="{0D108BD9-81ED-4DB2-BD59-A6C34878D82A}">
                    <a16:rowId xmlns:a16="http://schemas.microsoft.com/office/drawing/2014/main" xmlns="" val="10001"/>
                  </a:ext>
                </a:extLst>
              </a:tr>
              <a:tr h="214436">
                <a:tc>
                  <a:txBody>
                    <a:bodyPr/>
                    <a:lstStyle/>
                    <a:p>
                      <a:r>
                        <a:rPr lang="en-US" sz="1200" dirty="0" smtClean="0"/>
                        <a:t>Spanning-tree mode</a:t>
                      </a:r>
                      <a:endParaRPr lang="en-US" sz="1200" dirty="0"/>
                    </a:p>
                  </a:txBody>
                  <a:tcPr/>
                </a:tc>
                <a:tc>
                  <a:txBody>
                    <a:bodyPr/>
                    <a:lstStyle/>
                    <a:p>
                      <a:r>
                        <a:rPr lang="en-US" sz="1200" dirty="0" smtClean="0"/>
                        <a:t>PVST+ (Rapid PVST+ and MSTP are disabled)</a:t>
                      </a:r>
                      <a:endParaRPr lang="en-US" sz="1200" dirty="0"/>
                    </a:p>
                  </a:txBody>
                  <a:tcPr/>
                </a:tc>
                <a:extLst>
                  <a:ext uri="{0D108BD9-81ED-4DB2-BD59-A6C34878D82A}">
                    <a16:rowId xmlns:a16="http://schemas.microsoft.com/office/drawing/2014/main" xmlns="" val="10002"/>
                  </a:ext>
                </a:extLst>
              </a:tr>
              <a:tr h="214436">
                <a:tc>
                  <a:txBody>
                    <a:bodyPr/>
                    <a:lstStyle/>
                    <a:p>
                      <a:r>
                        <a:rPr lang="en-US" sz="1200" dirty="0" smtClean="0"/>
                        <a:t>Switch priority</a:t>
                      </a:r>
                      <a:endParaRPr lang="en-US" sz="1200" dirty="0"/>
                    </a:p>
                  </a:txBody>
                  <a:tcPr/>
                </a:tc>
                <a:tc>
                  <a:txBody>
                    <a:bodyPr/>
                    <a:lstStyle/>
                    <a:p>
                      <a:r>
                        <a:rPr lang="en-US" sz="1200" dirty="0" smtClean="0"/>
                        <a:t>32768</a:t>
                      </a:r>
                      <a:endParaRPr lang="en-US" sz="1200" dirty="0"/>
                    </a:p>
                  </a:txBody>
                  <a:tcPr/>
                </a:tc>
                <a:extLst>
                  <a:ext uri="{0D108BD9-81ED-4DB2-BD59-A6C34878D82A}">
                    <a16:rowId xmlns:a16="http://schemas.microsoft.com/office/drawing/2014/main" xmlns="" val="10003"/>
                  </a:ext>
                </a:extLst>
              </a:tr>
              <a:tr h="482482">
                <a:tc>
                  <a:txBody>
                    <a:bodyPr/>
                    <a:lstStyle/>
                    <a:p>
                      <a:r>
                        <a:rPr lang="en-US" sz="1200" dirty="0" smtClean="0"/>
                        <a:t>Spanning-tree port priority (configurable on a per-interface basis)</a:t>
                      </a:r>
                      <a:endParaRPr lang="en-US" sz="1200" dirty="0"/>
                    </a:p>
                  </a:txBody>
                  <a:tcPr/>
                </a:tc>
                <a:tc>
                  <a:txBody>
                    <a:bodyPr/>
                    <a:lstStyle/>
                    <a:p>
                      <a:r>
                        <a:rPr lang="en-US" sz="1200" dirty="0" smtClean="0"/>
                        <a:t>128</a:t>
                      </a:r>
                      <a:endParaRPr lang="en-US" sz="1200" dirty="0"/>
                    </a:p>
                  </a:txBody>
                  <a:tcPr/>
                </a:tc>
                <a:extLst>
                  <a:ext uri="{0D108BD9-81ED-4DB2-BD59-A6C34878D82A}">
                    <a16:rowId xmlns:a16="http://schemas.microsoft.com/office/drawing/2014/main" xmlns="" val="10004"/>
                  </a:ext>
                </a:extLst>
              </a:tr>
              <a:tr h="214436">
                <a:tc>
                  <a:txBody>
                    <a:bodyPr/>
                    <a:lstStyle/>
                    <a:p>
                      <a:r>
                        <a:rPr lang="en-US" sz="1200" dirty="0" smtClean="0"/>
                        <a:t>Spanning-tree port cost (configurable</a:t>
                      </a:r>
                      <a:r>
                        <a:rPr lang="en-US" sz="1200" baseline="0" dirty="0" smtClean="0"/>
                        <a:t> on a per-interface basis)</a:t>
                      </a:r>
                      <a:endParaRPr lang="en-US" sz="1200" dirty="0"/>
                    </a:p>
                  </a:txBody>
                  <a:tcPr/>
                </a:tc>
                <a:tc>
                  <a:txBody>
                    <a:bodyPr/>
                    <a:lstStyle/>
                    <a:p>
                      <a:r>
                        <a:rPr lang="en-US" sz="1200" dirty="0" smtClean="0"/>
                        <a:t>1000 Mb/s: 4</a:t>
                      </a:r>
                    </a:p>
                    <a:p>
                      <a:r>
                        <a:rPr lang="en-US" sz="1200" dirty="0" smtClean="0"/>
                        <a:t>100 Mb/s: 19</a:t>
                      </a:r>
                    </a:p>
                    <a:p>
                      <a:r>
                        <a:rPr lang="en-US" sz="1200" dirty="0" smtClean="0"/>
                        <a:t>10 Mb/s: 100</a:t>
                      </a:r>
                      <a:endParaRPr lang="en-US" sz="1200" dirty="0"/>
                    </a:p>
                  </a:txBody>
                  <a:tcPr/>
                </a:tc>
                <a:extLst>
                  <a:ext uri="{0D108BD9-81ED-4DB2-BD59-A6C34878D82A}">
                    <a16:rowId xmlns:a16="http://schemas.microsoft.com/office/drawing/2014/main" xmlns="" val="10005"/>
                  </a:ext>
                </a:extLst>
              </a:tr>
              <a:tr h="348459">
                <a:tc>
                  <a:txBody>
                    <a:bodyPr/>
                    <a:lstStyle/>
                    <a:p>
                      <a:r>
                        <a:rPr lang="en-US" sz="1200" dirty="0" smtClean="0"/>
                        <a:t>Spanning-tree VLAN port priority (configurable on a per-VLAN basis)</a:t>
                      </a:r>
                      <a:endParaRPr lang="en-US" sz="1200" dirty="0"/>
                    </a:p>
                  </a:txBody>
                  <a:tcPr/>
                </a:tc>
                <a:tc>
                  <a:txBody>
                    <a:bodyPr/>
                    <a:lstStyle/>
                    <a:p>
                      <a:r>
                        <a:rPr lang="en-US" sz="1200" dirty="0" smtClean="0"/>
                        <a:t>128</a:t>
                      </a:r>
                      <a:endParaRPr lang="en-US" sz="1200" dirty="0"/>
                    </a:p>
                  </a:txBody>
                  <a:tcPr/>
                </a:tc>
                <a:extLst>
                  <a:ext uri="{0D108BD9-81ED-4DB2-BD59-A6C34878D82A}">
                    <a16:rowId xmlns:a16="http://schemas.microsoft.com/office/drawing/2014/main" xmlns="" val="10006"/>
                  </a:ext>
                </a:extLst>
              </a:tr>
              <a:tr h="348459">
                <a:tc>
                  <a:txBody>
                    <a:bodyPr/>
                    <a:lstStyle/>
                    <a:p>
                      <a:r>
                        <a:rPr lang="en-US" sz="1200" dirty="0" smtClean="0"/>
                        <a:t>Spanning-tree VLAN port cost (configurable on a per-VLAN basis)</a:t>
                      </a:r>
                      <a:endParaRPr lang="en-US" sz="1200" dirty="0"/>
                    </a:p>
                  </a:txBody>
                  <a:tcPr/>
                </a:tc>
                <a:tc>
                  <a:txBody>
                    <a:bodyPr/>
                    <a:lstStyle/>
                    <a:p>
                      <a:r>
                        <a:rPr lang="en-US" sz="1200" dirty="0" smtClean="0"/>
                        <a:t>1000 Mb/s: 4</a:t>
                      </a:r>
                    </a:p>
                    <a:p>
                      <a:r>
                        <a:rPr lang="en-US" sz="1200" dirty="0" smtClean="0"/>
                        <a:t>100 Mb/s: 19</a:t>
                      </a:r>
                    </a:p>
                    <a:p>
                      <a:r>
                        <a:rPr lang="en-US" sz="1200" dirty="0" smtClean="0"/>
                        <a:t>10 Mb/s: 100</a:t>
                      </a:r>
                      <a:endParaRPr lang="en-US" sz="1200" dirty="0"/>
                    </a:p>
                  </a:txBody>
                  <a:tcPr/>
                </a:tc>
                <a:extLst>
                  <a:ext uri="{0D108BD9-81ED-4DB2-BD59-A6C34878D82A}">
                    <a16:rowId xmlns:a16="http://schemas.microsoft.com/office/drawing/2014/main" xmlns="" val="10007"/>
                  </a:ext>
                </a:extLst>
              </a:tr>
              <a:tr h="348459">
                <a:tc>
                  <a:txBody>
                    <a:bodyPr/>
                    <a:lstStyle/>
                    <a:p>
                      <a:r>
                        <a:rPr lang="en-US" sz="1200" dirty="0" smtClean="0"/>
                        <a:t>Spanning-tree timers</a:t>
                      </a:r>
                      <a:endParaRPr lang="en-US" sz="1200" dirty="0"/>
                    </a:p>
                  </a:txBody>
                  <a:tcPr/>
                </a:tc>
                <a:tc>
                  <a:txBody>
                    <a:bodyPr/>
                    <a:lstStyle/>
                    <a:p>
                      <a:r>
                        <a:rPr lang="en-US" sz="1200" dirty="0" smtClean="0"/>
                        <a:t>Hello</a:t>
                      </a:r>
                      <a:r>
                        <a:rPr lang="en-US" sz="1200" baseline="0" dirty="0" smtClean="0"/>
                        <a:t> time: 2 seconds</a:t>
                      </a:r>
                    </a:p>
                    <a:p>
                      <a:r>
                        <a:rPr lang="en-US" sz="1200" baseline="0" dirty="0" smtClean="0"/>
                        <a:t>Forward-delay time: 15 seconds</a:t>
                      </a:r>
                    </a:p>
                    <a:p>
                      <a:r>
                        <a:rPr lang="en-US" sz="1200" baseline="0" dirty="0" smtClean="0"/>
                        <a:t>Maximum-aging time: 20 seconds</a:t>
                      </a:r>
                    </a:p>
                    <a:p>
                      <a:r>
                        <a:rPr lang="en-US" sz="1200" baseline="0" dirty="0" smtClean="0"/>
                        <a:t>Transmit hold count: 6 BPDUs</a:t>
                      </a:r>
                      <a:endParaRPr lang="en-US" sz="1200" dirty="0"/>
                    </a:p>
                  </a:txBody>
                  <a:tcPr/>
                </a:tc>
                <a:extLst>
                  <a:ext uri="{0D108BD9-81ED-4DB2-BD59-A6C34878D82A}">
                    <a16:rowId xmlns:a16="http://schemas.microsoft.com/office/drawing/2014/main" xmlns="" val="10008"/>
                  </a:ext>
                </a:extLst>
              </a:tr>
            </a:tbl>
          </a:graphicData>
        </a:graphic>
      </p:graphicFrame>
      <p:sp>
        <p:nvSpPr>
          <p:cNvPr id="2" name="Slide Number Placeholder 1"/>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38</a:t>
            </a:fld>
            <a:endParaRPr lang="en-US" kern="0" dirty="0">
              <a:solidFill>
                <a:srgbClr val="595959"/>
              </a:solidFill>
            </a:endParaRPr>
          </a:p>
        </p:txBody>
      </p:sp>
    </p:spTree>
    <p:extLst>
      <p:ext uri="{BB962C8B-B14F-4D97-AF65-F5344CB8AC3E}">
        <p14:creationId xmlns:p14="http://schemas.microsoft.com/office/powerpoint/2010/main" val="3177187127"/>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1"/>
          <p:cNvSpPr>
            <a:spLocks noGrp="1"/>
          </p:cNvSpPr>
          <p:nvPr>
            <p:ph idx="1"/>
          </p:nvPr>
        </p:nvSpPr>
        <p:spPr>
          <a:xfrm>
            <a:off x="194733" y="841277"/>
            <a:ext cx="4682067" cy="4155319"/>
          </a:xfrm>
        </p:spPr>
        <p:txBody>
          <a:bodyPr/>
          <a:lstStyle/>
          <a:p>
            <a:r>
              <a:rPr lang="sr-Latn-RS" dirty="0" smtClean="0"/>
              <a:t>Na dva načina se može uticati na izbor </a:t>
            </a:r>
            <a:r>
              <a:rPr lang="en-US" dirty="0" smtClean="0"/>
              <a:t>root </a:t>
            </a:r>
            <a:r>
              <a:rPr lang="sr-Latn-RS" dirty="0" smtClean="0"/>
              <a:t>bridža</a:t>
            </a:r>
            <a:endParaRPr lang="en-US" dirty="0" smtClean="0"/>
          </a:p>
          <a:p>
            <a:pPr lvl="1"/>
            <a:r>
              <a:rPr lang="en-US" b="1" dirty="0" smtClean="0"/>
              <a:t>spanning-tree </a:t>
            </a:r>
            <a:r>
              <a:rPr lang="en-US" b="1" dirty="0" err="1" smtClean="0"/>
              <a:t>vlan</a:t>
            </a:r>
            <a:r>
              <a:rPr lang="en-US" b="1" dirty="0" smtClean="0"/>
              <a:t> </a:t>
            </a:r>
            <a:r>
              <a:rPr lang="en-US" b="1" i="1" dirty="0" smtClean="0"/>
              <a:t>x </a:t>
            </a:r>
            <a:r>
              <a:rPr lang="en-US" b="1" dirty="0" smtClean="0"/>
              <a:t>root primary </a:t>
            </a:r>
            <a:r>
              <a:rPr lang="sr-Latn-RS" dirty="0" smtClean="0"/>
              <a:t>ili</a:t>
            </a:r>
            <a:r>
              <a:rPr lang="en-US" b="1" dirty="0" smtClean="0"/>
              <a:t> secondary </a:t>
            </a:r>
            <a:r>
              <a:rPr lang="sr-Latn-RS" dirty="0" smtClean="0"/>
              <a:t>naredba</a:t>
            </a:r>
            <a:r>
              <a:rPr lang="en-US" dirty="0" smtClean="0"/>
              <a:t>.</a:t>
            </a:r>
          </a:p>
          <a:p>
            <a:pPr lvl="1"/>
            <a:r>
              <a:rPr lang="sr-Latn-RS" dirty="0" smtClean="0"/>
              <a:t>Promena prioriteta korišćenjem</a:t>
            </a:r>
            <a:r>
              <a:rPr lang="en-US" dirty="0" smtClean="0"/>
              <a:t> </a:t>
            </a:r>
            <a:r>
              <a:rPr lang="en-US" b="1" dirty="0" smtClean="0"/>
              <a:t>spanning-tree </a:t>
            </a:r>
            <a:r>
              <a:rPr lang="en-US" b="1" dirty="0" err="1" smtClean="0"/>
              <a:t>vlan</a:t>
            </a:r>
            <a:r>
              <a:rPr lang="en-US" b="1" dirty="0" smtClean="0"/>
              <a:t> </a:t>
            </a:r>
            <a:r>
              <a:rPr lang="en-US" b="1" i="1" dirty="0" smtClean="0"/>
              <a:t>x </a:t>
            </a:r>
            <a:r>
              <a:rPr lang="en-US" b="1" dirty="0" smtClean="0"/>
              <a:t>priority </a:t>
            </a:r>
            <a:r>
              <a:rPr lang="en-US" b="1" i="1" dirty="0" smtClean="0"/>
              <a:t>x </a:t>
            </a:r>
            <a:r>
              <a:rPr lang="sr-Latn-RS" dirty="0" smtClean="0"/>
              <a:t>naredbe</a:t>
            </a:r>
            <a:r>
              <a:rPr lang="en-US" dirty="0" smtClean="0"/>
              <a:t>.</a:t>
            </a:r>
          </a:p>
          <a:p>
            <a:r>
              <a:rPr lang="sr-Latn-RS" dirty="0" smtClean="0"/>
              <a:t>Provera </a:t>
            </a:r>
            <a:r>
              <a:rPr lang="en-US" dirty="0" smtClean="0"/>
              <a:t>bridge ID </a:t>
            </a:r>
            <a:r>
              <a:rPr lang="sr-Latn-RS" dirty="0" smtClean="0"/>
              <a:t>i</a:t>
            </a:r>
            <a:r>
              <a:rPr lang="en-US" dirty="0" smtClean="0"/>
              <a:t> root bridge </a:t>
            </a:r>
            <a:r>
              <a:rPr lang="sr-Latn-RS" dirty="0" smtClean="0"/>
              <a:t>izbora</a:t>
            </a:r>
            <a:r>
              <a:rPr lang="en-US" dirty="0" smtClean="0"/>
              <a:t> </a:t>
            </a:r>
            <a:r>
              <a:rPr lang="sr-Latn-RS" dirty="0" smtClean="0"/>
              <a:t>naredbom </a:t>
            </a:r>
            <a:r>
              <a:rPr lang="en-US" b="1" dirty="0" smtClean="0"/>
              <a:t>show spanning-tree</a:t>
            </a:r>
            <a:r>
              <a:rPr lang="en-US" dirty="0" smtClean="0"/>
              <a:t>.</a:t>
            </a:r>
          </a:p>
        </p:txBody>
      </p:sp>
      <p:sp>
        <p:nvSpPr>
          <p:cNvPr id="54275" name="Rectangle 2"/>
          <p:cNvSpPr>
            <a:spLocks noGrp="1" noChangeArrowheads="1"/>
          </p:cNvSpPr>
          <p:nvPr>
            <p:ph type="title"/>
          </p:nvPr>
        </p:nvSpPr>
        <p:spPr/>
        <p:txBody>
          <a:bodyPr/>
          <a:lstStyle/>
          <a:p>
            <a:r>
              <a:rPr lang="en-US" altLang="en-US" sz="1600" dirty="0" smtClean="0"/>
              <a:t>PVST+ </a:t>
            </a:r>
            <a:r>
              <a:rPr lang="sr-Latn-RS" altLang="en-US" sz="1600" dirty="0" smtClean="0"/>
              <a:t>konfiguracija</a:t>
            </a:r>
            <a:r>
              <a:rPr lang="en-US" altLang="en-US" dirty="0" smtClean="0"/>
              <a:t/>
            </a:r>
            <a:br>
              <a:rPr lang="en-US" altLang="en-US" dirty="0" smtClean="0"/>
            </a:br>
            <a:r>
              <a:rPr lang="sr-Latn-RS" altLang="en-US" dirty="0" err="1" smtClean="0"/>
              <a:t>Konfigurcija</a:t>
            </a:r>
            <a:r>
              <a:rPr lang="sr-Latn-RS" altLang="en-US" dirty="0" smtClean="0"/>
              <a:t> i provera </a:t>
            </a:r>
            <a:r>
              <a:rPr lang="en-US" altLang="en-US" dirty="0" smtClean="0"/>
              <a:t>Bridge ID</a:t>
            </a:r>
            <a:r>
              <a:rPr lang="sr-Latn-RS" altLang="en-US" dirty="0" smtClean="0"/>
              <a:t>-ja</a:t>
            </a:r>
            <a:endParaRPr lang="en-US" altLang="en-US" dirty="0" smtClean="0"/>
          </a:p>
        </p:txBody>
      </p:sp>
      <p:pic>
        <p:nvPicPr>
          <p:cNvPr id="2" name="Picture 1"/>
          <p:cNvPicPr>
            <a:picLocks noChangeAspect="1"/>
          </p:cNvPicPr>
          <p:nvPr/>
        </p:nvPicPr>
        <p:blipFill>
          <a:blip r:embed="rId4"/>
          <a:stretch>
            <a:fillRect/>
          </a:stretch>
        </p:blipFill>
        <p:spPr>
          <a:xfrm>
            <a:off x="4665133" y="773533"/>
            <a:ext cx="4478867" cy="2857078"/>
          </a:xfrm>
          <a:prstGeom prst="rect">
            <a:avLst/>
          </a:prstGeom>
        </p:spPr>
      </p:pic>
      <p:pic>
        <p:nvPicPr>
          <p:cNvPr id="3" name="Picture 2"/>
          <p:cNvPicPr>
            <a:picLocks noChangeAspect="1"/>
          </p:cNvPicPr>
          <p:nvPr/>
        </p:nvPicPr>
        <p:blipFill>
          <a:blip r:embed="rId5"/>
          <a:stretch>
            <a:fillRect/>
          </a:stretch>
        </p:blipFill>
        <p:spPr>
          <a:xfrm>
            <a:off x="1210733" y="3169983"/>
            <a:ext cx="3175529" cy="1711050"/>
          </a:xfrm>
          <a:prstGeom prst="rect">
            <a:avLst/>
          </a:prstGeom>
        </p:spPr>
      </p:pic>
      <p:sp>
        <p:nvSpPr>
          <p:cNvPr id="5" name="Slide Number Placeholder 4"/>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39</a:t>
            </a:fld>
            <a:endParaRPr lang="en-US" kern="0" dirty="0">
              <a:solidFill>
                <a:srgbClr val="595959"/>
              </a:solidFill>
            </a:endParaRPr>
          </a:p>
        </p:txBody>
      </p:sp>
    </p:spTree>
    <p:extLst>
      <p:ext uri="{BB962C8B-B14F-4D97-AF65-F5344CB8AC3E}">
        <p14:creationId xmlns:p14="http://schemas.microsoft.com/office/powerpoint/2010/main" val="2251599462"/>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36316" y="822191"/>
            <a:ext cx="8853286" cy="4155319"/>
          </a:xfrm>
        </p:spPr>
        <p:txBody>
          <a:bodyPr/>
          <a:lstStyle/>
          <a:p>
            <a:r>
              <a:rPr lang="sr-Latn-RS" altLang="ja-JP" dirty="0" smtClean="0"/>
              <a:t>Lokalne mreže sa </a:t>
            </a:r>
            <a:r>
              <a:rPr lang="sr-Latn-RS" altLang="ja-JP" dirty="0" err="1" smtClean="0"/>
              <a:t>svičevima</a:t>
            </a:r>
            <a:r>
              <a:rPr lang="sr-Latn-RS" altLang="ja-JP" dirty="0" smtClean="0"/>
              <a:t> obično (mogu da) imaju </a:t>
            </a:r>
            <a:br>
              <a:rPr lang="sr-Latn-RS" altLang="ja-JP" dirty="0" smtClean="0"/>
            </a:br>
            <a:r>
              <a:rPr lang="sr-Latn-RS" altLang="ja-JP" dirty="0" smtClean="0"/>
              <a:t>redundantne putanje</a:t>
            </a:r>
            <a:r>
              <a:rPr lang="en-US" altLang="ja-JP" dirty="0" smtClean="0"/>
              <a:t>.</a:t>
            </a:r>
          </a:p>
          <a:p>
            <a:pPr lvl="1"/>
            <a:r>
              <a:rPr lang="sr-Latn-RS" altLang="ja-JP" dirty="0" smtClean="0"/>
              <a:t>Redundantni putevi eliminišu jedinstvene tačke otkaza</a:t>
            </a:r>
            <a:r>
              <a:rPr lang="en-US" altLang="ja-JP" dirty="0" smtClean="0"/>
              <a:t/>
            </a:r>
            <a:br>
              <a:rPr lang="en-US" altLang="ja-JP" dirty="0" smtClean="0"/>
            </a:br>
            <a:r>
              <a:rPr lang="sr-Latn-RS" altLang="ja-JP" dirty="0" smtClean="0"/>
              <a:t>u cilju poboljšanja pouzdanosti i dostupnosti</a:t>
            </a:r>
            <a:r>
              <a:rPr lang="en-US" altLang="ja-JP" dirty="0" smtClean="0"/>
              <a:t>.</a:t>
            </a:r>
          </a:p>
          <a:p>
            <a:pPr lvl="1"/>
            <a:r>
              <a:rPr lang="sr-Latn-RS" altLang="ja-JP" dirty="0" smtClean="0"/>
              <a:t>Redundantne putanje mogu da </a:t>
            </a:r>
            <a:r>
              <a:rPr lang="sr-Latn-RS" altLang="ja-JP" smtClean="0"/>
              <a:t>kreiraju </a:t>
            </a:r>
            <a:r>
              <a:rPr lang="sr-Latn-RS" altLang="ja-JP" smtClean="0"/>
              <a:t>fizičke </a:t>
            </a:r>
            <a:r>
              <a:rPr lang="sr-Latn-RS" altLang="ja-JP" dirty="0" smtClean="0"/>
              <a:t>i logičke </a:t>
            </a:r>
            <a:br>
              <a:rPr lang="sr-Latn-RS" altLang="ja-JP" dirty="0" smtClean="0"/>
            </a:br>
            <a:r>
              <a:rPr lang="sr-Latn-RS" altLang="ja-JP" dirty="0" smtClean="0"/>
              <a:t>petlje na </a:t>
            </a:r>
            <a:r>
              <a:rPr lang="en-US" altLang="ja-JP" dirty="0" smtClean="0"/>
              <a:t>2</a:t>
            </a:r>
            <a:r>
              <a:rPr lang="sr-Latn-RS" altLang="ja-JP" dirty="0" smtClean="0"/>
              <a:t>. sloju OSI modela</a:t>
            </a:r>
            <a:r>
              <a:rPr lang="en-US" altLang="ja-JP" dirty="0" smtClean="0"/>
              <a:t>.</a:t>
            </a:r>
          </a:p>
          <a:p>
            <a:r>
              <a:rPr lang="en-US" altLang="ja-JP" dirty="0" smtClean="0"/>
              <a:t>Spanning Tree Protocol (STP) </a:t>
            </a:r>
            <a:r>
              <a:rPr lang="sr-Latn-RS" altLang="ja-JP" dirty="0" smtClean="0"/>
              <a:t>je </a:t>
            </a:r>
            <a:r>
              <a:rPr lang="en-US" altLang="ja-JP" dirty="0" smtClean="0"/>
              <a:t>Layer 2 proto</a:t>
            </a:r>
            <a:r>
              <a:rPr lang="sr-Latn-RS" altLang="ja-JP" dirty="0" smtClean="0"/>
              <a:t>k</a:t>
            </a:r>
            <a:r>
              <a:rPr lang="en-US" altLang="ja-JP" dirty="0" err="1" smtClean="0"/>
              <a:t>ol</a:t>
            </a:r>
            <a:r>
              <a:rPr lang="en-US" altLang="ja-JP" dirty="0" smtClean="0"/>
              <a:t> </a:t>
            </a:r>
            <a:r>
              <a:rPr lang="sr-Latn-RS" altLang="ja-JP" dirty="0" smtClean="0"/>
              <a:t>koji</a:t>
            </a:r>
            <a:r>
              <a:rPr lang="en-US" altLang="ja-JP" dirty="0" smtClean="0"/>
              <a:t/>
            </a:r>
            <a:br>
              <a:rPr lang="en-US" altLang="ja-JP" dirty="0" smtClean="0"/>
            </a:br>
            <a:r>
              <a:rPr lang="sr-Latn-RS" altLang="ja-JP" dirty="0" smtClean="0"/>
              <a:t>rešava probleme koji postoje kod </a:t>
            </a:r>
            <a:r>
              <a:rPr lang="sr-Latn-RS" altLang="ja-JP" dirty="0" err="1" smtClean="0"/>
              <a:t>redundanse</a:t>
            </a:r>
            <a:r>
              <a:rPr lang="sr-Latn-RS" altLang="ja-JP" dirty="0" smtClean="0"/>
              <a:t> na L2</a:t>
            </a:r>
            <a:r>
              <a:rPr lang="en-US" altLang="ja-JP" dirty="0" smtClean="0"/>
              <a:t>.</a:t>
            </a:r>
          </a:p>
          <a:p>
            <a:r>
              <a:rPr lang="sr-Latn-RS" altLang="ja-JP" dirty="0" smtClean="0"/>
              <a:t>Problemi </a:t>
            </a:r>
            <a:r>
              <a:rPr lang="sr-Latn-RS" altLang="ja-JP" dirty="0" err="1" smtClean="0"/>
              <a:t>redundanse</a:t>
            </a:r>
            <a:r>
              <a:rPr lang="sr-Latn-RS" altLang="ja-JP" dirty="0" smtClean="0"/>
              <a:t> na L2:</a:t>
            </a:r>
            <a:endParaRPr lang="en-US" altLang="ja-JP" dirty="0" smtClean="0"/>
          </a:p>
          <a:p>
            <a:pPr lvl="1"/>
            <a:r>
              <a:rPr lang="sr-Latn-RS" altLang="ja-JP" dirty="0" smtClean="0"/>
              <a:t>Nestabilnost MAC tabela</a:t>
            </a:r>
            <a:r>
              <a:rPr lang="en-US" altLang="ja-JP" dirty="0" smtClean="0"/>
              <a:t>.</a:t>
            </a:r>
          </a:p>
          <a:p>
            <a:pPr lvl="1"/>
            <a:r>
              <a:rPr lang="sr-Latn-RS" altLang="ja-JP" dirty="0" err="1" smtClean="0"/>
              <a:t>Brotkast</a:t>
            </a:r>
            <a:r>
              <a:rPr lang="sr-Latn-RS" altLang="ja-JP" dirty="0" smtClean="0"/>
              <a:t> oluje</a:t>
            </a:r>
            <a:r>
              <a:rPr lang="en-US" altLang="ja-JP" dirty="0" smtClean="0"/>
              <a:t>.</a:t>
            </a:r>
          </a:p>
          <a:p>
            <a:pPr lvl="1"/>
            <a:r>
              <a:rPr lang="sr-Latn-RS" altLang="ja-JP" dirty="0" smtClean="0"/>
              <a:t>Višestruka dostava istog </a:t>
            </a:r>
            <a:r>
              <a:rPr lang="sr-Latn-RS" altLang="ja-JP" dirty="0" err="1" smtClean="0"/>
              <a:t>frejma</a:t>
            </a:r>
            <a:r>
              <a:rPr lang="en-US" altLang="ja-JP" dirty="0" smtClean="0"/>
              <a:t>.</a:t>
            </a:r>
          </a:p>
          <a:p>
            <a:pPr lvl="1"/>
            <a:endParaRPr lang="en-US" altLang="ja-JP" dirty="0" smtClean="0"/>
          </a:p>
          <a:p>
            <a:pPr marL="261937" lvl="2" indent="0">
              <a:buNone/>
            </a:pPr>
            <a:endParaRPr lang="en-US" altLang="ja-JP" dirty="0" smtClean="0"/>
          </a:p>
        </p:txBody>
      </p:sp>
      <p:sp>
        <p:nvSpPr>
          <p:cNvPr id="8194" name="Rectangle 2"/>
          <p:cNvSpPr>
            <a:spLocks noGrp="1" noChangeArrowheads="1"/>
          </p:cNvSpPr>
          <p:nvPr>
            <p:ph type="title"/>
          </p:nvPr>
        </p:nvSpPr>
        <p:spPr/>
        <p:txBody>
          <a:bodyPr/>
          <a:lstStyle/>
          <a:p>
            <a:r>
              <a:rPr lang="en-US" altLang="en-US" sz="1600" dirty="0" smtClean="0"/>
              <a:t>Spanning Tree</a:t>
            </a:r>
            <a:br>
              <a:rPr lang="en-US" altLang="en-US" sz="1600" dirty="0" smtClean="0"/>
            </a:br>
            <a:r>
              <a:rPr lang="sr-Latn-RS" altLang="en-US" dirty="0" err="1" smtClean="0"/>
              <a:t>Redundansa</a:t>
            </a:r>
            <a:r>
              <a:rPr lang="sr-Latn-RS" altLang="en-US" dirty="0" smtClean="0"/>
              <a:t> na</a:t>
            </a:r>
            <a:r>
              <a:rPr lang="en-US" altLang="en-US" dirty="0" smtClean="0"/>
              <a:t> OSI </a:t>
            </a:r>
            <a:r>
              <a:rPr lang="sr-Latn-RS" altLang="en-US" dirty="0" smtClean="0"/>
              <a:t>slojevima</a:t>
            </a:r>
            <a:r>
              <a:rPr lang="en-US" altLang="en-US" dirty="0" smtClean="0"/>
              <a:t> 1 </a:t>
            </a:r>
            <a:r>
              <a:rPr lang="sr-Latn-RS" altLang="en-US" dirty="0" smtClean="0"/>
              <a:t>i</a:t>
            </a:r>
            <a:r>
              <a:rPr lang="en-US" altLang="en-US" dirty="0" smtClean="0"/>
              <a:t> 2</a:t>
            </a:r>
          </a:p>
        </p:txBody>
      </p:sp>
      <p:pic>
        <p:nvPicPr>
          <p:cNvPr id="4" name="Picture 3"/>
          <p:cNvPicPr>
            <a:picLocks noChangeAspect="1"/>
          </p:cNvPicPr>
          <p:nvPr/>
        </p:nvPicPr>
        <p:blipFill>
          <a:blip r:embed="rId4"/>
          <a:stretch>
            <a:fillRect/>
          </a:stretch>
        </p:blipFill>
        <p:spPr>
          <a:xfrm>
            <a:off x="5325534" y="389466"/>
            <a:ext cx="3818466" cy="2593805"/>
          </a:xfrm>
          <a:prstGeom prst="rect">
            <a:avLst/>
          </a:prstGeom>
        </p:spPr>
      </p:pic>
      <p:sp>
        <p:nvSpPr>
          <p:cNvPr id="2" name="Slide Number Placeholder 1"/>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4</a:t>
            </a:fld>
            <a:endParaRPr lang="en-US" kern="0" dirty="0">
              <a:solidFill>
                <a:srgbClr val="595959"/>
              </a:solidFill>
            </a:endParaRPr>
          </a:p>
        </p:txBody>
      </p:sp>
    </p:spTree>
    <p:extLst>
      <p:ext uri="{BB962C8B-B14F-4D97-AF65-F5344CB8AC3E}">
        <p14:creationId xmlns:p14="http://schemas.microsoft.com/office/powerpoint/2010/main" val="2342478232"/>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1"/>
          <p:cNvSpPr>
            <a:spLocks noGrp="1"/>
          </p:cNvSpPr>
          <p:nvPr>
            <p:ph idx="1"/>
          </p:nvPr>
        </p:nvSpPr>
        <p:spPr>
          <a:xfrm>
            <a:off x="194733" y="841277"/>
            <a:ext cx="4682067" cy="4155319"/>
          </a:xfrm>
        </p:spPr>
        <p:txBody>
          <a:bodyPr/>
          <a:lstStyle/>
          <a:p>
            <a:r>
              <a:rPr lang="en-US" dirty="0" err="1" smtClean="0"/>
              <a:t>PortFast</a:t>
            </a:r>
            <a:r>
              <a:rPr lang="en-US" dirty="0" smtClean="0"/>
              <a:t> </a:t>
            </a:r>
            <a:r>
              <a:rPr lang="sr-Latn-RS" dirty="0" smtClean="0"/>
              <a:t>se koristi na </a:t>
            </a:r>
            <a:r>
              <a:rPr lang="sr-Latn-RS" dirty="0" err="1" smtClean="0"/>
              <a:t>portovima</a:t>
            </a:r>
            <a:r>
              <a:rPr lang="sr-Latn-RS" dirty="0" smtClean="0"/>
              <a:t> sa povezanim krajnjim uređajima</a:t>
            </a:r>
            <a:r>
              <a:rPr lang="en-US" dirty="0" smtClean="0"/>
              <a:t>.</a:t>
            </a:r>
          </a:p>
          <a:p>
            <a:pPr lvl="1"/>
            <a:r>
              <a:rPr lang="sr-Latn-RS" dirty="0" smtClean="0"/>
              <a:t>Prebacuje </a:t>
            </a:r>
            <a:r>
              <a:rPr lang="en-US" dirty="0" smtClean="0"/>
              <a:t>port </a:t>
            </a:r>
            <a:r>
              <a:rPr lang="sr-Latn-RS" dirty="0" smtClean="0"/>
              <a:t>direktno u </a:t>
            </a:r>
            <a:r>
              <a:rPr lang="en-US" dirty="0" smtClean="0"/>
              <a:t>forwarding state</a:t>
            </a:r>
          </a:p>
          <a:p>
            <a:pPr lvl="1"/>
            <a:r>
              <a:rPr lang="sr-Latn-RS" dirty="0" smtClean="0"/>
              <a:t>Npr.</a:t>
            </a:r>
            <a:r>
              <a:rPr lang="en-US" dirty="0" smtClean="0"/>
              <a:t> DHCP </a:t>
            </a:r>
            <a:r>
              <a:rPr lang="sr-Latn-RS" dirty="0" smtClean="0"/>
              <a:t>radi bez tajm-auta</a:t>
            </a:r>
            <a:endParaRPr lang="en-US" dirty="0" smtClean="0"/>
          </a:p>
          <a:p>
            <a:r>
              <a:rPr lang="en-US" dirty="0" smtClean="0"/>
              <a:t>BPDU Guard </a:t>
            </a:r>
            <a:r>
              <a:rPr lang="sr-Latn-RS" dirty="0" smtClean="0"/>
              <a:t>isključuje port koji je konfigurisan kao </a:t>
            </a:r>
            <a:r>
              <a:rPr lang="en-US" dirty="0" err="1" smtClean="0"/>
              <a:t>PortFast</a:t>
            </a:r>
            <a:r>
              <a:rPr lang="en-US" dirty="0" smtClean="0"/>
              <a:t> </a:t>
            </a:r>
            <a:r>
              <a:rPr lang="sr-Latn-RS" dirty="0" smtClean="0"/>
              <a:t>ako na taj port dođe</a:t>
            </a:r>
            <a:r>
              <a:rPr lang="en-US" dirty="0" smtClean="0"/>
              <a:t> BPDU </a:t>
            </a:r>
            <a:r>
              <a:rPr lang="sr-Latn-RS" dirty="0" smtClean="0"/>
              <a:t>paket</a:t>
            </a:r>
            <a:endParaRPr lang="en-US" dirty="0" smtClean="0"/>
          </a:p>
        </p:txBody>
      </p:sp>
      <p:sp>
        <p:nvSpPr>
          <p:cNvPr id="54275" name="Rectangle 2"/>
          <p:cNvSpPr>
            <a:spLocks noGrp="1" noChangeArrowheads="1"/>
          </p:cNvSpPr>
          <p:nvPr>
            <p:ph type="title"/>
          </p:nvPr>
        </p:nvSpPr>
        <p:spPr/>
        <p:txBody>
          <a:bodyPr/>
          <a:lstStyle/>
          <a:p>
            <a:r>
              <a:rPr lang="en-US" altLang="en-US" sz="1600" dirty="0" smtClean="0"/>
              <a:t>PVST+ </a:t>
            </a:r>
            <a:r>
              <a:rPr lang="sr-Latn-RS" altLang="en-US" sz="1600" dirty="0" smtClean="0"/>
              <a:t>konfiguracija</a:t>
            </a:r>
            <a:r>
              <a:rPr lang="en-US" altLang="en-US" dirty="0" smtClean="0"/>
              <a:t/>
            </a:r>
            <a:br>
              <a:rPr lang="en-US" altLang="en-US" dirty="0" smtClean="0"/>
            </a:br>
            <a:r>
              <a:rPr lang="en-US" altLang="en-US" dirty="0" err="1" smtClean="0"/>
              <a:t>PortFast</a:t>
            </a:r>
            <a:r>
              <a:rPr lang="en-US" altLang="en-US" dirty="0" smtClean="0"/>
              <a:t> </a:t>
            </a:r>
            <a:r>
              <a:rPr lang="sr-Latn-RS" altLang="en-US" dirty="0" smtClean="0"/>
              <a:t>i </a:t>
            </a:r>
            <a:r>
              <a:rPr lang="en-US" altLang="en-US" dirty="0" smtClean="0"/>
              <a:t>BPDU Guard</a:t>
            </a:r>
          </a:p>
        </p:txBody>
      </p:sp>
      <p:pic>
        <p:nvPicPr>
          <p:cNvPr id="5" name="Picture 4"/>
          <p:cNvPicPr>
            <a:picLocks noChangeAspect="1"/>
          </p:cNvPicPr>
          <p:nvPr/>
        </p:nvPicPr>
        <p:blipFill>
          <a:blip r:embed="rId4"/>
          <a:stretch>
            <a:fillRect/>
          </a:stretch>
        </p:blipFill>
        <p:spPr>
          <a:xfrm>
            <a:off x="4842710" y="499532"/>
            <a:ext cx="4167410" cy="3004609"/>
          </a:xfrm>
          <a:prstGeom prst="rect">
            <a:avLst/>
          </a:prstGeom>
        </p:spPr>
      </p:pic>
      <p:pic>
        <p:nvPicPr>
          <p:cNvPr id="6" name="Picture 5"/>
          <p:cNvPicPr>
            <a:picLocks noChangeAspect="1"/>
          </p:cNvPicPr>
          <p:nvPr/>
        </p:nvPicPr>
        <p:blipFill>
          <a:blip r:embed="rId5"/>
          <a:stretch>
            <a:fillRect/>
          </a:stretch>
        </p:blipFill>
        <p:spPr>
          <a:xfrm>
            <a:off x="5153553" y="3690938"/>
            <a:ext cx="1873781" cy="866531"/>
          </a:xfrm>
          <a:prstGeom prst="rect">
            <a:avLst/>
          </a:prstGeom>
        </p:spPr>
      </p:pic>
      <p:pic>
        <p:nvPicPr>
          <p:cNvPr id="7" name="Picture 6"/>
          <p:cNvPicPr>
            <a:picLocks noChangeAspect="1"/>
          </p:cNvPicPr>
          <p:nvPr/>
        </p:nvPicPr>
        <p:blipFill>
          <a:blip r:embed="rId6"/>
          <a:stretch>
            <a:fillRect/>
          </a:stretch>
        </p:blipFill>
        <p:spPr>
          <a:xfrm>
            <a:off x="188912" y="2783417"/>
            <a:ext cx="4600575" cy="1371600"/>
          </a:xfrm>
          <a:prstGeom prst="rect">
            <a:avLst/>
          </a:prstGeom>
        </p:spPr>
      </p:pic>
      <p:sp>
        <p:nvSpPr>
          <p:cNvPr id="2" name="Slide Number Placeholder 1"/>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40</a:t>
            </a:fld>
            <a:endParaRPr lang="en-US" kern="0" dirty="0">
              <a:solidFill>
                <a:srgbClr val="595959"/>
              </a:solidFill>
            </a:endParaRPr>
          </a:p>
        </p:txBody>
      </p:sp>
    </p:spTree>
    <p:extLst>
      <p:ext uri="{BB962C8B-B14F-4D97-AF65-F5344CB8AC3E}">
        <p14:creationId xmlns:p14="http://schemas.microsoft.com/office/powerpoint/2010/main" val="1458670917"/>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PVST+ </a:t>
            </a:r>
            <a:r>
              <a:rPr lang="sr-Latn-RS" altLang="en-US" sz="1600" dirty="0" smtClean="0"/>
              <a:t>konfiguracija</a:t>
            </a:r>
            <a:r>
              <a:rPr lang="en-US" altLang="en-US" dirty="0" smtClean="0"/>
              <a:t/>
            </a:r>
            <a:br>
              <a:rPr lang="en-US" altLang="en-US" dirty="0" smtClean="0"/>
            </a:br>
            <a:r>
              <a:rPr lang="en-US" altLang="en-US" dirty="0" smtClean="0"/>
              <a:t>PVST+ Load Balancing</a:t>
            </a:r>
          </a:p>
        </p:txBody>
      </p:sp>
      <p:pic>
        <p:nvPicPr>
          <p:cNvPr id="2" name="Picture 1"/>
          <p:cNvPicPr>
            <a:picLocks noChangeAspect="1"/>
          </p:cNvPicPr>
          <p:nvPr/>
        </p:nvPicPr>
        <p:blipFill>
          <a:blip r:embed="rId4"/>
          <a:stretch>
            <a:fillRect/>
          </a:stretch>
        </p:blipFill>
        <p:spPr>
          <a:xfrm>
            <a:off x="4628894" y="287866"/>
            <a:ext cx="2990047" cy="2036233"/>
          </a:xfrm>
          <a:prstGeom prst="rect">
            <a:avLst/>
          </a:prstGeom>
        </p:spPr>
      </p:pic>
      <p:pic>
        <p:nvPicPr>
          <p:cNvPr id="3" name="Picture 2"/>
          <p:cNvPicPr>
            <a:picLocks noChangeAspect="1"/>
          </p:cNvPicPr>
          <p:nvPr/>
        </p:nvPicPr>
        <p:blipFill>
          <a:blip r:embed="rId5"/>
          <a:stretch>
            <a:fillRect/>
          </a:stretch>
        </p:blipFill>
        <p:spPr>
          <a:xfrm>
            <a:off x="231245" y="941387"/>
            <a:ext cx="2771775" cy="161925"/>
          </a:xfrm>
          <a:prstGeom prst="rect">
            <a:avLst/>
          </a:prstGeom>
        </p:spPr>
      </p:pic>
      <p:pic>
        <p:nvPicPr>
          <p:cNvPr id="8" name="Picture 7"/>
          <p:cNvPicPr>
            <a:picLocks noChangeAspect="1"/>
          </p:cNvPicPr>
          <p:nvPr/>
        </p:nvPicPr>
        <p:blipFill>
          <a:blip r:embed="rId6"/>
          <a:stretch>
            <a:fillRect/>
          </a:stretch>
        </p:blipFill>
        <p:spPr>
          <a:xfrm>
            <a:off x="229659" y="1094846"/>
            <a:ext cx="2876550" cy="295275"/>
          </a:xfrm>
          <a:prstGeom prst="rect">
            <a:avLst/>
          </a:prstGeom>
        </p:spPr>
      </p:pic>
      <p:pic>
        <p:nvPicPr>
          <p:cNvPr id="9" name="Picture 8"/>
          <p:cNvPicPr>
            <a:picLocks noChangeAspect="1"/>
          </p:cNvPicPr>
          <p:nvPr/>
        </p:nvPicPr>
        <p:blipFill>
          <a:blip r:embed="rId7"/>
          <a:stretch>
            <a:fillRect/>
          </a:stretch>
        </p:blipFill>
        <p:spPr>
          <a:xfrm>
            <a:off x="204785" y="1977497"/>
            <a:ext cx="2790825" cy="257175"/>
          </a:xfrm>
          <a:prstGeom prst="rect">
            <a:avLst/>
          </a:prstGeom>
        </p:spPr>
      </p:pic>
      <p:pic>
        <p:nvPicPr>
          <p:cNvPr id="10" name="Picture 9"/>
          <p:cNvPicPr>
            <a:picLocks noChangeAspect="1"/>
          </p:cNvPicPr>
          <p:nvPr/>
        </p:nvPicPr>
        <p:blipFill>
          <a:blip r:embed="rId8"/>
          <a:stretch>
            <a:fillRect/>
          </a:stretch>
        </p:blipFill>
        <p:spPr>
          <a:xfrm>
            <a:off x="203199" y="2217739"/>
            <a:ext cx="2895600" cy="200025"/>
          </a:xfrm>
          <a:prstGeom prst="rect">
            <a:avLst/>
          </a:prstGeom>
        </p:spPr>
      </p:pic>
      <p:pic>
        <p:nvPicPr>
          <p:cNvPr id="11" name="Picture 10"/>
          <p:cNvPicPr>
            <a:picLocks noChangeAspect="1"/>
          </p:cNvPicPr>
          <p:nvPr/>
        </p:nvPicPr>
        <p:blipFill>
          <a:blip r:embed="rId9"/>
          <a:stretch>
            <a:fillRect/>
          </a:stretch>
        </p:blipFill>
        <p:spPr>
          <a:xfrm>
            <a:off x="211137" y="1557868"/>
            <a:ext cx="2828925" cy="266700"/>
          </a:xfrm>
          <a:prstGeom prst="rect">
            <a:avLst/>
          </a:prstGeom>
        </p:spPr>
      </p:pic>
      <p:pic>
        <p:nvPicPr>
          <p:cNvPr id="12" name="Picture 11"/>
          <p:cNvPicPr>
            <a:picLocks noChangeAspect="1"/>
          </p:cNvPicPr>
          <p:nvPr/>
        </p:nvPicPr>
        <p:blipFill>
          <a:blip r:embed="rId10"/>
          <a:stretch>
            <a:fillRect/>
          </a:stretch>
        </p:blipFill>
        <p:spPr>
          <a:xfrm>
            <a:off x="206376" y="2616201"/>
            <a:ext cx="2838450" cy="266700"/>
          </a:xfrm>
          <a:prstGeom prst="rect">
            <a:avLst/>
          </a:prstGeom>
        </p:spPr>
      </p:pic>
      <p:pic>
        <p:nvPicPr>
          <p:cNvPr id="13" name="Picture 12"/>
          <p:cNvPicPr>
            <a:picLocks noChangeAspect="1"/>
          </p:cNvPicPr>
          <p:nvPr/>
        </p:nvPicPr>
        <p:blipFill>
          <a:blip r:embed="rId11"/>
          <a:stretch>
            <a:fillRect/>
          </a:stretch>
        </p:blipFill>
        <p:spPr>
          <a:xfrm>
            <a:off x="1278467" y="2979581"/>
            <a:ext cx="3171824" cy="2040093"/>
          </a:xfrm>
          <a:prstGeom prst="rect">
            <a:avLst/>
          </a:prstGeom>
        </p:spPr>
      </p:pic>
      <p:pic>
        <p:nvPicPr>
          <p:cNvPr id="14" name="Picture 13"/>
          <p:cNvPicPr>
            <a:picLocks noChangeAspect="1"/>
          </p:cNvPicPr>
          <p:nvPr/>
        </p:nvPicPr>
        <p:blipFill>
          <a:blip r:embed="rId12"/>
          <a:stretch>
            <a:fillRect/>
          </a:stretch>
        </p:blipFill>
        <p:spPr>
          <a:xfrm>
            <a:off x="5026025" y="2532592"/>
            <a:ext cx="2190750" cy="1924050"/>
          </a:xfrm>
          <a:prstGeom prst="rect">
            <a:avLst/>
          </a:prstGeom>
        </p:spPr>
      </p:pic>
      <p:sp>
        <p:nvSpPr>
          <p:cNvPr id="16" name="TextBox 15"/>
          <p:cNvSpPr txBox="1"/>
          <p:nvPr/>
        </p:nvSpPr>
        <p:spPr>
          <a:xfrm>
            <a:off x="1248832" y="1320799"/>
            <a:ext cx="343364" cy="307777"/>
          </a:xfrm>
          <a:prstGeom prst="rect">
            <a:avLst/>
          </a:prstGeom>
          <a:noFill/>
        </p:spPr>
        <p:txBody>
          <a:bodyPr wrap="none" rtlCol="0">
            <a:spAutoFit/>
          </a:bodyPr>
          <a:lstStyle/>
          <a:p>
            <a:r>
              <a:rPr lang="en-US" sz="1400" dirty="0" smtClean="0"/>
              <a:t>or</a:t>
            </a:r>
            <a:endParaRPr lang="en-US" sz="1400" dirty="0"/>
          </a:p>
        </p:txBody>
      </p:sp>
      <p:sp>
        <p:nvSpPr>
          <p:cNvPr id="18" name="TextBox 17"/>
          <p:cNvSpPr txBox="1"/>
          <p:nvPr/>
        </p:nvSpPr>
        <p:spPr>
          <a:xfrm>
            <a:off x="1248832" y="2379138"/>
            <a:ext cx="343364" cy="307777"/>
          </a:xfrm>
          <a:prstGeom prst="rect">
            <a:avLst/>
          </a:prstGeom>
          <a:noFill/>
        </p:spPr>
        <p:txBody>
          <a:bodyPr wrap="none" rtlCol="0">
            <a:spAutoFit/>
          </a:bodyPr>
          <a:lstStyle/>
          <a:p>
            <a:r>
              <a:rPr lang="en-US" sz="1400" dirty="0" smtClean="0"/>
              <a:t>or</a:t>
            </a:r>
            <a:endParaRPr lang="en-US" sz="1400" dirty="0"/>
          </a:p>
        </p:txBody>
      </p:sp>
      <p:sp>
        <p:nvSpPr>
          <p:cNvPr id="4" name="Slide Number Placeholder 3"/>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41</a:t>
            </a:fld>
            <a:endParaRPr lang="en-US" kern="0" dirty="0">
              <a:solidFill>
                <a:srgbClr val="595959"/>
              </a:solidFill>
            </a:endParaRPr>
          </a:p>
        </p:txBody>
      </p:sp>
    </p:spTree>
    <p:extLst>
      <p:ext uri="{BB962C8B-B14F-4D97-AF65-F5344CB8AC3E}">
        <p14:creationId xmlns:p14="http://schemas.microsoft.com/office/powerpoint/2010/main" val="766206394"/>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1"/>
          <p:cNvSpPr>
            <a:spLocks noGrp="1"/>
          </p:cNvSpPr>
          <p:nvPr>
            <p:ph idx="1"/>
          </p:nvPr>
        </p:nvSpPr>
        <p:spPr>
          <a:xfrm>
            <a:off x="194733" y="841277"/>
            <a:ext cx="4868334" cy="4155319"/>
          </a:xfrm>
        </p:spPr>
        <p:txBody>
          <a:bodyPr/>
          <a:lstStyle/>
          <a:p>
            <a:r>
              <a:rPr lang="en-US" dirty="0" smtClean="0"/>
              <a:t>Rapid PVST+ </a:t>
            </a:r>
            <a:r>
              <a:rPr lang="sr-Latn-RS" dirty="0" smtClean="0"/>
              <a:t>podržava</a:t>
            </a:r>
            <a:r>
              <a:rPr lang="en-US" dirty="0" smtClean="0"/>
              <a:t> RSTP </a:t>
            </a:r>
            <a:r>
              <a:rPr lang="sr-Latn-RS" dirty="0" smtClean="0"/>
              <a:t>na</a:t>
            </a:r>
            <a:r>
              <a:rPr lang="en-US" dirty="0" smtClean="0"/>
              <a:t> per-VLAN </a:t>
            </a:r>
            <a:r>
              <a:rPr lang="sr-Latn-RS" dirty="0" smtClean="0"/>
              <a:t>osnovi</a:t>
            </a:r>
            <a:r>
              <a:rPr lang="en-US" dirty="0" smtClean="0"/>
              <a:t>.</a:t>
            </a:r>
          </a:p>
          <a:p>
            <a:pPr lvl="1"/>
            <a:r>
              <a:rPr lang="sr-Latn-RS" dirty="0" smtClean="0"/>
              <a:t>Na</a:t>
            </a:r>
            <a:r>
              <a:rPr lang="en-US" dirty="0" smtClean="0"/>
              <a:t> 2960 </a:t>
            </a:r>
            <a:r>
              <a:rPr lang="sr-Latn-RS" dirty="0" err="1" smtClean="0"/>
              <a:t>svičevima</a:t>
            </a:r>
            <a:r>
              <a:rPr lang="sr-Latn-RS" dirty="0" smtClean="0"/>
              <a:t> je podrazumevano </a:t>
            </a:r>
            <a:r>
              <a:rPr lang="sr-Latn-RS" dirty="0" err="1" smtClean="0"/>
              <a:t>uklj</a:t>
            </a:r>
            <a:r>
              <a:rPr lang="sr-Latn-RS" dirty="0" smtClean="0"/>
              <a:t>. </a:t>
            </a:r>
            <a:r>
              <a:rPr lang="en-US" dirty="0" smtClean="0"/>
              <a:t>PVST+.</a:t>
            </a:r>
          </a:p>
          <a:p>
            <a:pPr lvl="1"/>
            <a:r>
              <a:rPr lang="en-US" b="1" dirty="0" smtClean="0"/>
              <a:t>spanning-tree mode rapid-</a:t>
            </a:r>
            <a:r>
              <a:rPr lang="en-US" b="1" dirty="0" err="1" smtClean="0"/>
              <a:t>pvst</a:t>
            </a:r>
            <a:r>
              <a:rPr lang="en-US" b="1" dirty="0" smtClean="0"/>
              <a:t> </a:t>
            </a:r>
            <a:r>
              <a:rPr lang="sr-Latn-RS" b="1" dirty="0" smtClean="0"/>
              <a:t>naredba aktivira </a:t>
            </a:r>
            <a:r>
              <a:rPr lang="en-US" dirty="0" smtClean="0"/>
              <a:t>Rapid PVST+ mod.</a:t>
            </a:r>
          </a:p>
          <a:p>
            <a:pPr lvl="1"/>
            <a:r>
              <a:rPr lang="en-US" b="1" dirty="0" smtClean="0"/>
              <a:t>spanning-tree link-type point-to-point </a:t>
            </a:r>
            <a:r>
              <a:rPr lang="en-US" dirty="0" err="1" smtClean="0"/>
              <a:t>interf</a:t>
            </a:r>
            <a:r>
              <a:rPr lang="sr-Latn-RS" dirty="0" err="1" smtClean="0"/>
              <a:t>ejs</a:t>
            </a:r>
            <a:r>
              <a:rPr lang="en-US" dirty="0" smtClean="0"/>
              <a:t> </a:t>
            </a:r>
            <a:r>
              <a:rPr lang="sr-Latn-RS" dirty="0" smtClean="0"/>
              <a:t>naredba govori da je link </a:t>
            </a:r>
            <a:r>
              <a:rPr lang="en-US" dirty="0" smtClean="0"/>
              <a:t>point-to-point (</a:t>
            </a:r>
            <a:r>
              <a:rPr lang="sr-Latn-RS" dirty="0" smtClean="0"/>
              <a:t>nema </a:t>
            </a:r>
            <a:r>
              <a:rPr lang="en-US" dirty="0" smtClean="0"/>
              <a:t>hub).</a:t>
            </a:r>
          </a:p>
          <a:p>
            <a:pPr lvl="1"/>
            <a:r>
              <a:rPr lang="en-US" b="1" dirty="0" smtClean="0"/>
              <a:t>clear spanning-tree detected-protocols </a:t>
            </a:r>
            <a:r>
              <a:rPr lang="sr-Latn-RS" dirty="0" smtClean="0"/>
              <a:t>naredba privilegovanog moda</a:t>
            </a:r>
            <a:r>
              <a:rPr lang="en-US" dirty="0" smtClean="0"/>
              <a:t> </a:t>
            </a:r>
            <a:r>
              <a:rPr lang="sr-Latn-RS" dirty="0" err="1" smtClean="0"/>
              <a:t>resetuje</a:t>
            </a:r>
            <a:r>
              <a:rPr lang="sr-Latn-RS" dirty="0" smtClean="0"/>
              <a:t> </a:t>
            </a:r>
            <a:r>
              <a:rPr lang="en-US" dirty="0" smtClean="0"/>
              <a:t>STP</a:t>
            </a:r>
            <a:r>
              <a:rPr lang="sr-Latn-RS" dirty="0" smtClean="0"/>
              <a:t> proces</a:t>
            </a:r>
            <a:r>
              <a:rPr lang="en-US" dirty="0" smtClean="0"/>
              <a:t>.</a:t>
            </a:r>
          </a:p>
        </p:txBody>
      </p:sp>
      <p:sp>
        <p:nvSpPr>
          <p:cNvPr id="54275" name="Rectangle 2"/>
          <p:cNvSpPr>
            <a:spLocks noGrp="1" noChangeArrowheads="1"/>
          </p:cNvSpPr>
          <p:nvPr>
            <p:ph type="title"/>
          </p:nvPr>
        </p:nvSpPr>
        <p:spPr/>
        <p:txBody>
          <a:bodyPr/>
          <a:lstStyle/>
          <a:p>
            <a:r>
              <a:rPr lang="en-US" altLang="en-US" sz="1600" dirty="0" smtClean="0"/>
              <a:t>Rapid PVST+ </a:t>
            </a:r>
            <a:r>
              <a:rPr lang="sr-Latn-RS" altLang="en-US" sz="1600" dirty="0" smtClean="0"/>
              <a:t>konfiguracija</a:t>
            </a:r>
            <a:r>
              <a:rPr lang="en-US" altLang="en-US" dirty="0" smtClean="0"/>
              <a:t/>
            </a:r>
            <a:br>
              <a:rPr lang="en-US" altLang="en-US" dirty="0" smtClean="0"/>
            </a:br>
            <a:r>
              <a:rPr lang="sr-Latn-RS" altLang="en-US" dirty="0" smtClean="0"/>
              <a:t>Izbor </a:t>
            </a:r>
            <a:r>
              <a:rPr lang="en-US" altLang="en-US" dirty="0" smtClean="0"/>
              <a:t>Spanning Tree </a:t>
            </a:r>
            <a:r>
              <a:rPr lang="sr-Latn-RS" altLang="en-US" dirty="0" smtClean="0"/>
              <a:t>moda</a:t>
            </a:r>
            <a:endParaRPr lang="en-US" altLang="en-US" dirty="0" smtClean="0"/>
          </a:p>
        </p:txBody>
      </p:sp>
      <p:pic>
        <p:nvPicPr>
          <p:cNvPr id="2" name="Picture 1"/>
          <p:cNvPicPr>
            <a:picLocks noChangeAspect="1"/>
          </p:cNvPicPr>
          <p:nvPr/>
        </p:nvPicPr>
        <p:blipFill>
          <a:blip r:embed="rId4"/>
          <a:stretch>
            <a:fillRect/>
          </a:stretch>
        </p:blipFill>
        <p:spPr>
          <a:xfrm>
            <a:off x="5346342" y="87314"/>
            <a:ext cx="3340459" cy="2308754"/>
          </a:xfrm>
          <a:prstGeom prst="rect">
            <a:avLst/>
          </a:prstGeom>
        </p:spPr>
      </p:pic>
      <p:pic>
        <p:nvPicPr>
          <p:cNvPr id="3" name="Picture 2"/>
          <p:cNvPicPr>
            <a:picLocks noChangeAspect="1"/>
          </p:cNvPicPr>
          <p:nvPr/>
        </p:nvPicPr>
        <p:blipFill>
          <a:blip r:embed="rId5"/>
          <a:stretch>
            <a:fillRect/>
          </a:stretch>
        </p:blipFill>
        <p:spPr>
          <a:xfrm>
            <a:off x="0" y="3461811"/>
            <a:ext cx="3181350" cy="895350"/>
          </a:xfrm>
          <a:prstGeom prst="rect">
            <a:avLst/>
          </a:prstGeom>
        </p:spPr>
      </p:pic>
      <p:pic>
        <p:nvPicPr>
          <p:cNvPr id="8" name="Picture 7"/>
          <p:cNvPicPr>
            <a:picLocks noChangeAspect="1"/>
          </p:cNvPicPr>
          <p:nvPr/>
        </p:nvPicPr>
        <p:blipFill>
          <a:blip r:embed="rId6"/>
          <a:stretch>
            <a:fillRect/>
          </a:stretch>
        </p:blipFill>
        <p:spPr>
          <a:xfrm>
            <a:off x="5410200" y="2544299"/>
            <a:ext cx="3733800" cy="1995949"/>
          </a:xfrm>
          <a:prstGeom prst="rect">
            <a:avLst/>
          </a:prstGeom>
        </p:spPr>
      </p:pic>
      <p:pic>
        <p:nvPicPr>
          <p:cNvPr id="9" name="Picture 8"/>
          <p:cNvPicPr>
            <a:picLocks noChangeAspect="1"/>
          </p:cNvPicPr>
          <p:nvPr/>
        </p:nvPicPr>
        <p:blipFill>
          <a:blip r:embed="rId7"/>
          <a:stretch>
            <a:fillRect/>
          </a:stretch>
        </p:blipFill>
        <p:spPr>
          <a:xfrm>
            <a:off x="3239030" y="3316819"/>
            <a:ext cx="2124075" cy="1219200"/>
          </a:xfrm>
          <a:prstGeom prst="rect">
            <a:avLst/>
          </a:prstGeom>
        </p:spPr>
      </p:pic>
      <p:sp>
        <p:nvSpPr>
          <p:cNvPr id="5" name="Slide Number Placeholder 4"/>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42</a:t>
            </a:fld>
            <a:endParaRPr lang="en-US" kern="0" dirty="0">
              <a:solidFill>
                <a:srgbClr val="595959"/>
              </a:solidFill>
            </a:endParaRPr>
          </a:p>
        </p:txBody>
      </p:sp>
    </p:spTree>
    <p:extLst>
      <p:ext uri="{BB962C8B-B14F-4D97-AF65-F5344CB8AC3E}">
        <p14:creationId xmlns:p14="http://schemas.microsoft.com/office/powerpoint/2010/main" val="2058424924"/>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STP </a:t>
            </a:r>
            <a:r>
              <a:rPr lang="sr-Latn-RS" altLang="en-US" sz="1600" dirty="0" smtClean="0"/>
              <a:t>konfiguracija: Potencijalni problemi</a:t>
            </a:r>
            <a:r>
              <a:rPr lang="en-US" altLang="en-US" dirty="0" smtClean="0"/>
              <a:t/>
            </a:r>
            <a:br>
              <a:rPr lang="en-US" altLang="en-US" dirty="0" smtClean="0"/>
            </a:br>
            <a:r>
              <a:rPr lang="sr-Latn-RS" altLang="en-US" dirty="0" smtClean="0"/>
              <a:t>Analiza</a:t>
            </a:r>
            <a:r>
              <a:rPr lang="en-US" altLang="en-US" dirty="0" smtClean="0"/>
              <a:t> STP </a:t>
            </a:r>
            <a:r>
              <a:rPr lang="sr-Latn-RS" altLang="en-US" dirty="0" err="1" smtClean="0"/>
              <a:t>topologije</a:t>
            </a:r>
            <a:endParaRPr lang="en-US" altLang="en-US" dirty="0" smtClean="0"/>
          </a:p>
        </p:txBody>
      </p:sp>
      <p:pic>
        <p:nvPicPr>
          <p:cNvPr id="6" name="Picture 5"/>
          <p:cNvPicPr>
            <a:picLocks noChangeAspect="1"/>
          </p:cNvPicPr>
          <p:nvPr/>
        </p:nvPicPr>
        <p:blipFill>
          <a:blip r:embed="rId4"/>
          <a:stretch>
            <a:fillRect/>
          </a:stretch>
        </p:blipFill>
        <p:spPr>
          <a:xfrm>
            <a:off x="1963517" y="1024467"/>
            <a:ext cx="3855200" cy="3752850"/>
          </a:xfrm>
          <a:prstGeom prst="rect">
            <a:avLst/>
          </a:prstGeom>
        </p:spPr>
      </p:pic>
      <p:sp>
        <p:nvSpPr>
          <p:cNvPr id="2" name="Slide Number Placeholder 1"/>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43</a:t>
            </a:fld>
            <a:endParaRPr lang="en-US" kern="0" dirty="0">
              <a:solidFill>
                <a:srgbClr val="595959"/>
              </a:solidFill>
            </a:endParaRPr>
          </a:p>
        </p:txBody>
      </p:sp>
    </p:spTree>
    <p:extLst>
      <p:ext uri="{BB962C8B-B14F-4D97-AF65-F5344CB8AC3E}">
        <p14:creationId xmlns:p14="http://schemas.microsoft.com/office/powerpoint/2010/main" val="946020168"/>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1"/>
          <p:cNvSpPr>
            <a:spLocks noGrp="1"/>
          </p:cNvSpPr>
          <p:nvPr>
            <p:ph idx="1"/>
          </p:nvPr>
        </p:nvSpPr>
        <p:spPr>
          <a:xfrm>
            <a:off x="194733" y="841277"/>
            <a:ext cx="8509000" cy="4155319"/>
          </a:xfrm>
        </p:spPr>
        <p:txBody>
          <a:bodyPr/>
          <a:lstStyle/>
          <a:p>
            <a:r>
              <a:rPr lang="sr-Latn-RS" dirty="0" smtClean="0"/>
              <a:t>Budite sigurni da se</a:t>
            </a:r>
            <a:r>
              <a:rPr lang="en-US" dirty="0" smtClean="0"/>
              <a:t> spanning-tree topology </a:t>
            </a:r>
            <a:r>
              <a:rPr lang="sr-Latn-RS" dirty="0" smtClean="0"/>
              <a:t>poklapa sa očekivanom</a:t>
            </a:r>
            <a:endParaRPr lang="en-US" dirty="0" smtClean="0"/>
          </a:p>
        </p:txBody>
      </p:sp>
      <p:sp>
        <p:nvSpPr>
          <p:cNvPr id="54275" name="Rectangle 2"/>
          <p:cNvSpPr>
            <a:spLocks noGrp="1" noChangeArrowheads="1"/>
          </p:cNvSpPr>
          <p:nvPr>
            <p:ph type="title"/>
          </p:nvPr>
        </p:nvSpPr>
        <p:spPr/>
        <p:txBody>
          <a:bodyPr/>
          <a:lstStyle/>
          <a:p>
            <a:r>
              <a:rPr lang="en-US" altLang="en-US" sz="1600" dirty="0"/>
              <a:t>STP </a:t>
            </a:r>
            <a:r>
              <a:rPr lang="sr-Latn-RS" altLang="en-US" sz="1600" dirty="0"/>
              <a:t>konfiguracija: Potencijalni problemi</a:t>
            </a:r>
            <a:r>
              <a:rPr lang="en-US" altLang="en-US" dirty="0" smtClean="0"/>
              <a:t/>
            </a:r>
            <a:br>
              <a:rPr lang="en-US" altLang="en-US" dirty="0" smtClean="0"/>
            </a:br>
            <a:r>
              <a:rPr lang="sr-Latn-RS" altLang="en-US" dirty="0" smtClean="0"/>
              <a:t>Očekivana </a:t>
            </a:r>
            <a:r>
              <a:rPr lang="sr-Latn-RS" altLang="en-US" dirty="0" err="1" smtClean="0"/>
              <a:t>topologija</a:t>
            </a:r>
            <a:r>
              <a:rPr lang="sr-Latn-RS" altLang="en-US" dirty="0" smtClean="0"/>
              <a:t> </a:t>
            </a:r>
            <a:r>
              <a:rPr lang="sr-Latn-RS" altLang="en-US" dirty="0" err="1" smtClean="0"/>
              <a:t>vs</a:t>
            </a:r>
            <a:r>
              <a:rPr lang="sr-Latn-RS" altLang="en-US" dirty="0" smtClean="0"/>
              <a:t>.</a:t>
            </a:r>
            <a:r>
              <a:rPr lang="en-US" altLang="en-US" dirty="0" smtClean="0"/>
              <a:t> </a:t>
            </a:r>
            <a:r>
              <a:rPr lang="sr-Latn-RS" altLang="en-US" dirty="0" smtClean="0"/>
              <a:t>Stvarna </a:t>
            </a:r>
            <a:r>
              <a:rPr lang="sr-Latn-RS" altLang="en-US" dirty="0" err="1" smtClean="0"/>
              <a:t>topologija</a:t>
            </a:r>
            <a:endParaRPr lang="en-US" altLang="en-US" dirty="0" smtClean="0"/>
          </a:p>
        </p:txBody>
      </p:sp>
      <p:pic>
        <p:nvPicPr>
          <p:cNvPr id="5" name="Picture 4"/>
          <p:cNvPicPr>
            <a:picLocks noChangeAspect="1"/>
          </p:cNvPicPr>
          <p:nvPr/>
        </p:nvPicPr>
        <p:blipFill>
          <a:blip r:embed="rId4"/>
          <a:stretch>
            <a:fillRect/>
          </a:stretch>
        </p:blipFill>
        <p:spPr>
          <a:xfrm>
            <a:off x="1573212" y="2002895"/>
            <a:ext cx="4676775" cy="2695575"/>
          </a:xfrm>
          <a:prstGeom prst="rect">
            <a:avLst/>
          </a:prstGeom>
        </p:spPr>
      </p:pic>
      <p:sp>
        <p:nvSpPr>
          <p:cNvPr id="6" name="Cloud Callout 5"/>
          <p:cNvSpPr/>
          <p:nvPr/>
        </p:nvSpPr>
        <p:spPr>
          <a:xfrm>
            <a:off x="6400800" y="292459"/>
            <a:ext cx="2743200" cy="1596325"/>
          </a:xfrm>
          <a:prstGeom prst="cloudCallout">
            <a:avLst>
              <a:gd name="adj1" fmla="val -87615"/>
              <a:gd name="adj2" fmla="val 59309"/>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show </a:t>
            </a:r>
            <a:r>
              <a:rPr lang="sr-Latn-RS" sz="1200" dirty="0" smtClean="0">
                <a:solidFill>
                  <a:schemeClr val="bg1"/>
                </a:solidFill>
              </a:rPr>
              <a:t>naredbe za proveru </a:t>
            </a:r>
            <a:r>
              <a:rPr lang="en-US" sz="1200" dirty="0" smtClean="0">
                <a:solidFill>
                  <a:schemeClr val="bg1"/>
                </a:solidFill>
              </a:rPr>
              <a:t>STP</a:t>
            </a:r>
            <a:r>
              <a:rPr lang="sr-Latn-RS" sz="1200" dirty="0" smtClean="0">
                <a:solidFill>
                  <a:schemeClr val="bg1"/>
                </a:solidFill>
              </a:rPr>
              <a:t>-a</a:t>
            </a:r>
            <a:r>
              <a:rPr lang="en-US" sz="1200" dirty="0" smtClean="0">
                <a:solidFill>
                  <a:schemeClr val="bg1"/>
                </a:solidFill>
              </a:rPr>
              <a:t>. </a:t>
            </a:r>
            <a:r>
              <a:rPr lang="sr-Latn-RS" sz="1200" dirty="0" smtClean="0">
                <a:solidFill>
                  <a:schemeClr val="bg1"/>
                </a:solidFill>
              </a:rPr>
              <a:t>Obavezno proveriti </a:t>
            </a:r>
            <a:r>
              <a:rPr lang="en-US" sz="1200" dirty="0" smtClean="0">
                <a:solidFill>
                  <a:schemeClr val="bg1"/>
                </a:solidFill>
              </a:rPr>
              <a:t>load balancing.</a:t>
            </a:r>
          </a:p>
        </p:txBody>
      </p:sp>
      <p:sp>
        <p:nvSpPr>
          <p:cNvPr id="2" name="Slide Number Placeholder 1"/>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44</a:t>
            </a:fld>
            <a:endParaRPr lang="en-US" kern="0" dirty="0">
              <a:solidFill>
                <a:srgbClr val="595959"/>
              </a:solidFill>
            </a:endParaRPr>
          </a:p>
        </p:txBody>
      </p:sp>
    </p:spTree>
    <p:extLst>
      <p:ext uri="{BB962C8B-B14F-4D97-AF65-F5344CB8AC3E}">
        <p14:creationId xmlns:p14="http://schemas.microsoft.com/office/powerpoint/2010/main" val="3207615593"/>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1"/>
          <p:cNvSpPr>
            <a:spLocks noGrp="1"/>
          </p:cNvSpPr>
          <p:nvPr>
            <p:ph idx="1"/>
          </p:nvPr>
        </p:nvSpPr>
        <p:spPr>
          <a:xfrm>
            <a:off x="194733" y="841277"/>
            <a:ext cx="8509000" cy="4155319"/>
          </a:xfrm>
        </p:spPr>
        <p:txBody>
          <a:bodyPr/>
          <a:lstStyle/>
          <a:p>
            <a:r>
              <a:rPr lang="sr-Latn-RS" dirty="0" smtClean="0"/>
              <a:t>Koristiti</a:t>
            </a:r>
            <a:r>
              <a:rPr lang="en-US" dirty="0" smtClean="0"/>
              <a:t> </a:t>
            </a:r>
            <a:r>
              <a:rPr lang="en-US" b="1" dirty="0" smtClean="0"/>
              <a:t>show spanning-tree </a:t>
            </a:r>
            <a:r>
              <a:rPr lang="sr-Latn-RS" dirty="0" smtClean="0"/>
              <a:t>i</a:t>
            </a:r>
            <a:r>
              <a:rPr lang="en-US" dirty="0" smtClean="0"/>
              <a:t> </a:t>
            </a:r>
            <a:r>
              <a:rPr lang="en-US" b="1" dirty="0" smtClean="0"/>
              <a:t>show spanning-tree </a:t>
            </a:r>
            <a:r>
              <a:rPr lang="en-US" b="1" dirty="0" err="1" smtClean="0"/>
              <a:t>vlan</a:t>
            </a:r>
            <a:r>
              <a:rPr lang="en-US" b="1" dirty="0" smtClean="0"/>
              <a:t> </a:t>
            </a:r>
            <a:r>
              <a:rPr lang="en-US" b="1" i="1" dirty="0" smtClean="0"/>
              <a:t>x</a:t>
            </a:r>
            <a:r>
              <a:rPr lang="en-US" b="1" dirty="0" smtClean="0"/>
              <a:t> </a:t>
            </a:r>
            <a:r>
              <a:rPr lang="sr-Latn-RS" dirty="0" smtClean="0"/>
              <a:t>naredbe za </a:t>
            </a:r>
            <a:r>
              <a:rPr lang="sr-Latn-RS" dirty="0" err="1" smtClean="0"/>
              <a:t>proverz</a:t>
            </a:r>
            <a:r>
              <a:rPr lang="sr-Latn-RS" dirty="0" smtClean="0"/>
              <a:t> </a:t>
            </a:r>
            <a:r>
              <a:rPr lang="en-US" dirty="0" smtClean="0"/>
              <a:t>STP status</a:t>
            </a:r>
            <a:r>
              <a:rPr lang="sr-Latn-RS" dirty="0" smtClean="0"/>
              <a:t>a</a:t>
            </a:r>
            <a:r>
              <a:rPr lang="en-US" dirty="0" smtClean="0"/>
              <a:t>.</a:t>
            </a:r>
          </a:p>
        </p:txBody>
      </p:sp>
      <p:sp>
        <p:nvSpPr>
          <p:cNvPr id="54275" name="Rectangle 2"/>
          <p:cNvSpPr>
            <a:spLocks noGrp="1" noChangeArrowheads="1"/>
          </p:cNvSpPr>
          <p:nvPr>
            <p:ph type="title"/>
          </p:nvPr>
        </p:nvSpPr>
        <p:spPr/>
        <p:txBody>
          <a:bodyPr/>
          <a:lstStyle/>
          <a:p>
            <a:r>
              <a:rPr lang="en-US" altLang="en-US" sz="1600" dirty="0"/>
              <a:t>STP </a:t>
            </a:r>
            <a:r>
              <a:rPr lang="sr-Latn-RS" altLang="en-US" sz="1600" dirty="0"/>
              <a:t>konfiguracija: Potencijalni problemi</a:t>
            </a:r>
            <a:r>
              <a:rPr lang="en-US" altLang="en-US" dirty="0" smtClean="0"/>
              <a:t/>
            </a:r>
            <a:br>
              <a:rPr lang="en-US" altLang="en-US" dirty="0" smtClean="0"/>
            </a:br>
            <a:r>
              <a:rPr lang="sr-Latn-RS" altLang="en-US" dirty="0" smtClean="0"/>
              <a:t>Provera </a:t>
            </a:r>
            <a:r>
              <a:rPr lang="en-US" altLang="en-US" dirty="0" smtClean="0"/>
              <a:t>STP </a:t>
            </a:r>
            <a:r>
              <a:rPr lang="sr-Latn-RS" altLang="en-US" dirty="0" smtClean="0"/>
              <a:t>s</a:t>
            </a:r>
            <a:r>
              <a:rPr lang="en-US" altLang="en-US" dirty="0" err="1" smtClean="0"/>
              <a:t>tatus</a:t>
            </a:r>
            <a:r>
              <a:rPr lang="sr-Latn-RS" altLang="en-US" dirty="0" smtClean="0"/>
              <a:t>a</a:t>
            </a:r>
            <a:endParaRPr lang="en-US" altLang="en-US" dirty="0" smtClean="0"/>
          </a:p>
        </p:txBody>
      </p:sp>
      <p:pic>
        <p:nvPicPr>
          <p:cNvPr id="6" name="Picture 5"/>
          <p:cNvPicPr>
            <a:picLocks noChangeAspect="1"/>
          </p:cNvPicPr>
          <p:nvPr/>
        </p:nvPicPr>
        <p:blipFill>
          <a:blip r:embed="rId4"/>
          <a:stretch>
            <a:fillRect/>
          </a:stretch>
        </p:blipFill>
        <p:spPr>
          <a:xfrm>
            <a:off x="2311399" y="1296994"/>
            <a:ext cx="4585229" cy="3202508"/>
          </a:xfrm>
          <a:prstGeom prst="rect">
            <a:avLst/>
          </a:prstGeom>
        </p:spPr>
      </p:pic>
      <p:sp>
        <p:nvSpPr>
          <p:cNvPr id="10" name="Striped Right Arrow 9"/>
          <p:cNvSpPr/>
          <p:nvPr/>
        </p:nvSpPr>
        <p:spPr>
          <a:xfrm>
            <a:off x="414867" y="4021666"/>
            <a:ext cx="1928879" cy="743847"/>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1200" b="1" dirty="0" smtClean="0">
                <a:solidFill>
                  <a:schemeClr val="bg1"/>
                </a:solidFill>
              </a:rPr>
              <a:t>10 </a:t>
            </a:r>
            <a:r>
              <a:rPr lang="sr-Latn-RS" sz="1200" b="1" dirty="0" err="1" smtClean="0">
                <a:solidFill>
                  <a:schemeClr val="bg1"/>
                </a:solidFill>
              </a:rPr>
              <a:t>gbps</a:t>
            </a:r>
            <a:r>
              <a:rPr lang="en-US" sz="1200" b="1" dirty="0" smtClean="0">
                <a:solidFill>
                  <a:schemeClr val="bg1"/>
                </a:solidFill>
              </a:rPr>
              <a:t> </a:t>
            </a:r>
            <a:r>
              <a:rPr lang="sr-Latn-RS" sz="1200" b="1" dirty="0" smtClean="0">
                <a:solidFill>
                  <a:schemeClr val="bg1"/>
                </a:solidFill>
              </a:rPr>
              <a:t/>
            </a:r>
            <a:br>
              <a:rPr lang="sr-Latn-RS" sz="1200" b="1" dirty="0" smtClean="0">
                <a:solidFill>
                  <a:schemeClr val="bg1"/>
                </a:solidFill>
              </a:rPr>
            </a:br>
            <a:r>
              <a:rPr lang="en-US" sz="1200" b="1" dirty="0" smtClean="0">
                <a:solidFill>
                  <a:schemeClr val="bg1"/>
                </a:solidFill>
              </a:rPr>
              <a:t>Ethernet interface</a:t>
            </a:r>
          </a:p>
        </p:txBody>
      </p:sp>
      <p:sp>
        <p:nvSpPr>
          <p:cNvPr id="2" name="Slide Number Placeholder 1"/>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45</a:t>
            </a:fld>
            <a:endParaRPr lang="en-US" kern="0" dirty="0">
              <a:solidFill>
                <a:srgbClr val="595959"/>
              </a:solidFill>
            </a:endParaRPr>
          </a:p>
        </p:txBody>
      </p:sp>
    </p:spTree>
    <p:extLst>
      <p:ext uri="{BB962C8B-B14F-4D97-AF65-F5344CB8AC3E}">
        <p14:creationId xmlns:p14="http://schemas.microsoft.com/office/powerpoint/2010/main" val="537881191"/>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1"/>
          <p:cNvSpPr>
            <a:spLocks noGrp="1"/>
          </p:cNvSpPr>
          <p:nvPr>
            <p:ph idx="1"/>
          </p:nvPr>
        </p:nvSpPr>
        <p:spPr>
          <a:xfrm>
            <a:off x="194733" y="841277"/>
            <a:ext cx="8509000" cy="4155319"/>
          </a:xfrm>
        </p:spPr>
        <p:txBody>
          <a:bodyPr/>
          <a:lstStyle/>
          <a:p>
            <a:r>
              <a:rPr lang="sr-Latn-RS" dirty="0" smtClean="0"/>
              <a:t>Nikada ne isključujte </a:t>
            </a:r>
            <a:r>
              <a:rPr lang="en-US" dirty="0" smtClean="0"/>
              <a:t>STP; </a:t>
            </a:r>
            <a:r>
              <a:rPr lang="sr-Latn-RS" dirty="0" smtClean="0"/>
              <a:t>ovo može prouzrokovati nestabilnost cele mreže</a:t>
            </a:r>
            <a:r>
              <a:rPr lang="en-US" dirty="0" smtClean="0"/>
              <a:t>– </a:t>
            </a:r>
            <a:r>
              <a:rPr lang="sr-Latn-RS" dirty="0" smtClean="0"/>
              <a:t>nema</a:t>
            </a:r>
            <a:r>
              <a:rPr lang="en-US" dirty="0" smtClean="0"/>
              <a:t> TTL </a:t>
            </a:r>
            <a:r>
              <a:rPr lang="sr-Latn-RS" dirty="0" smtClean="0"/>
              <a:t>mehanizma koji će sprečiti potencijalni </a:t>
            </a:r>
            <a:r>
              <a:rPr lang="sr-Latn-RS" dirty="0" err="1" smtClean="0"/>
              <a:t>porblem</a:t>
            </a:r>
            <a:r>
              <a:rPr lang="en-US" dirty="0" smtClean="0"/>
              <a:t>.</a:t>
            </a:r>
          </a:p>
        </p:txBody>
      </p:sp>
      <p:sp>
        <p:nvSpPr>
          <p:cNvPr id="54275" name="Rectangle 2"/>
          <p:cNvSpPr>
            <a:spLocks noGrp="1" noChangeArrowheads="1"/>
          </p:cNvSpPr>
          <p:nvPr>
            <p:ph type="title"/>
          </p:nvPr>
        </p:nvSpPr>
        <p:spPr/>
        <p:txBody>
          <a:bodyPr/>
          <a:lstStyle/>
          <a:p>
            <a:r>
              <a:rPr lang="en-US" altLang="en-US" sz="1600" dirty="0"/>
              <a:t>STP </a:t>
            </a:r>
            <a:r>
              <a:rPr lang="sr-Latn-RS" altLang="en-US" sz="1600" dirty="0"/>
              <a:t>konfiguracija: Potencijalni problemi</a:t>
            </a:r>
            <a:r>
              <a:rPr lang="en-US" altLang="en-US" dirty="0" smtClean="0"/>
              <a:t/>
            </a:r>
            <a:br>
              <a:rPr lang="en-US" altLang="en-US" dirty="0" smtClean="0"/>
            </a:br>
            <a:r>
              <a:rPr lang="sr-Latn-RS" altLang="en-US" dirty="0" smtClean="0"/>
              <a:t>Posledice otkaza </a:t>
            </a:r>
            <a:r>
              <a:rPr lang="en-US" altLang="en-US" dirty="0" smtClean="0"/>
              <a:t>Spanning Tree </a:t>
            </a:r>
            <a:r>
              <a:rPr lang="sr-Latn-RS" altLang="en-US" dirty="0" smtClean="0"/>
              <a:t>protokola</a:t>
            </a:r>
            <a:endParaRPr lang="en-US" altLang="en-US" dirty="0" smtClean="0"/>
          </a:p>
        </p:txBody>
      </p:sp>
      <p:pic>
        <p:nvPicPr>
          <p:cNvPr id="2" name="Picture 1"/>
          <p:cNvPicPr>
            <a:picLocks noChangeAspect="1"/>
          </p:cNvPicPr>
          <p:nvPr/>
        </p:nvPicPr>
        <p:blipFill>
          <a:blip r:embed="rId4"/>
          <a:stretch>
            <a:fillRect/>
          </a:stretch>
        </p:blipFill>
        <p:spPr>
          <a:xfrm>
            <a:off x="588011" y="1540934"/>
            <a:ext cx="3641090" cy="2686050"/>
          </a:xfrm>
          <a:prstGeom prst="rect">
            <a:avLst/>
          </a:prstGeom>
        </p:spPr>
      </p:pic>
      <p:pic>
        <p:nvPicPr>
          <p:cNvPr id="3" name="Picture 2"/>
          <p:cNvPicPr>
            <a:picLocks noChangeAspect="1"/>
          </p:cNvPicPr>
          <p:nvPr/>
        </p:nvPicPr>
        <p:blipFill>
          <a:blip r:embed="rId5"/>
          <a:stretch>
            <a:fillRect/>
          </a:stretch>
        </p:blipFill>
        <p:spPr>
          <a:xfrm>
            <a:off x="4694071" y="1583266"/>
            <a:ext cx="3658823" cy="2679701"/>
          </a:xfrm>
          <a:prstGeom prst="rect">
            <a:avLst/>
          </a:prstGeom>
        </p:spPr>
      </p:pic>
      <p:sp>
        <p:nvSpPr>
          <p:cNvPr id="5" name="Slide Number Placeholder 4"/>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46</a:t>
            </a:fld>
            <a:endParaRPr lang="en-US" kern="0" dirty="0">
              <a:solidFill>
                <a:srgbClr val="595959"/>
              </a:solidFill>
            </a:endParaRPr>
          </a:p>
        </p:txBody>
      </p:sp>
    </p:spTree>
    <p:extLst>
      <p:ext uri="{BB962C8B-B14F-4D97-AF65-F5344CB8AC3E}">
        <p14:creationId xmlns:p14="http://schemas.microsoft.com/office/powerpoint/2010/main" val="4007816783"/>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Content Placeholder 1"/>
          <p:cNvSpPr>
            <a:spLocks noGrp="1"/>
          </p:cNvSpPr>
          <p:nvPr>
            <p:ph idx="1"/>
          </p:nvPr>
        </p:nvSpPr>
        <p:spPr>
          <a:xfrm>
            <a:off x="194733" y="841277"/>
            <a:ext cx="8509000" cy="4155319"/>
          </a:xfrm>
        </p:spPr>
        <p:txBody>
          <a:bodyPr/>
          <a:lstStyle/>
          <a:p>
            <a:r>
              <a:rPr lang="sr-Latn-RS" dirty="0" smtClean="0"/>
              <a:t>„Ručno“ ukloniti redundantne linkove</a:t>
            </a:r>
            <a:r>
              <a:rPr lang="en-US" dirty="0" smtClean="0"/>
              <a:t> (</a:t>
            </a:r>
            <a:r>
              <a:rPr lang="sr-Latn-RS" dirty="0" smtClean="0"/>
              <a:t>fizički ukloniti kablove, ili, ako je moguće, pristupiti </a:t>
            </a:r>
            <a:r>
              <a:rPr lang="sr-Latn-RS" dirty="0" err="1" smtClean="0"/>
              <a:t>sviču</a:t>
            </a:r>
            <a:r>
              <a:rPr lang="sr-Latn-RS" dirty="0" smtClean="0"/>
              <a:t> i isključiti port kroz CLI</a:t>
            </a:r>
            <a:r>
              <a:rPr lang="en-US" dirty="0" smtClean="0"/>
              <a:t>).</a:t>
            </a:r>
          </a:p>
          <a:p>
            <a:pPr lvl="1"/>
            <a:r>
              <a:rPr lang="sr-Latn-RS" dirty="0" smtClean="0"/>
              <a:t>Ustanoviti i otkloniti uzrok </a:t>
            </a:r>
            <a:r>
              <a:rPr lang="en-US" dirty="0" smtClean="0"/>
              <a:t>spanning tree </a:t>
            </a:r>
            <a:r>
              <a:rPr lang="sr-Latn-RS" dirty="0" smtClean="0"/>
              <a:t>otkaza</a:t>
            </a:r>
            <a:r>
              <a:rPr lang="en-US" dirty="0" smtClean="0"/>
              <a:t>.</a:t>
            </a:r>
          </a:p>
          <a:p>
            <a:pPr lvl="1"/>
            <a:r>
              <a:rPr lang="sr-Latn-RS" dirty="0" smtClean="0"/>
              <a:t>U slučaju da se problem ne može identifikovati, ukloniti sve kablove i vraćati jedan po jedan</a:t>
            </a:r>
            <a:r>
              <a:rPr lang="en-US" dirty="0" smtClean="0"/>
              <a:t>.</a:t>
            </a:r>
          </a:p>
          <a:p>
            <a:pPr lvl="1"/>
            <a:endParaRPr lang="en-US" dirty="0" smtClean="0"/>
          </a:p>
        </p:txBody>
      </p:sp>
      <p:sp>
        <p:nvSpPr>
          <p:cNvPr id="54275" name="Rectangle 2"/>
          <p:cNvSpPr>
            <a:spLocks noGrp="1" noChangeArrowheads="1"/>
          </p:cNvSpPr>
          <p:nvPr>
            <p:ph type="title"/>
          </p:nvPr>
        </p:nvSpPr>
        <p:spPr/>
        <p:txBody>
          <a:bodyPr/>
          <a:lstStyle/>
          <a:p>
            <a:r>
              <a:rPr lang="en-US" altLang="en-US" sz="1600" dirty="0"/>
              <a:t>STP </a:t>
            </a:r>
            <a:r>
              <a:rPr lang="sr-Latn-RS" altLang="en-US" sz="1600" dirty="0"/>
              <a:t>konfiguracija: Potencijalni problemi</a:t>
            </a:r>
            <a:r>
              <a:rPr lang="en-US" altLang="en-US" dirty="0" smtClean="0"/>
              <a:t/>
            </a:r>
            <a:br>
              <a:rPr lang="en-US" altLang="en-US" dirty="0" smtClean="0"/>
            </a:br>
            <a:r>
              <a:rPr lang="sr-Latn-RS" altLang="en-US" dirty="0" smtClean="0"/>
              <a:t>Otklanjanje </a:t>
            </a:r>
            <a:r>
              <a:rPr lang="en-US" altLang="en-US" dirty="0" smtClean="0"/>
              <a:t>Spanning Tree </a:t>
            </a:r>
            <a:r>
              <a:rPr lang="sr-Latn-RS" altLang="en-US" dirty="0" smtClean="0"/>
              <a:t>problema</a:t>
            </a:r>
            <a:endParaRPr lang="en-US" altLang="en-US" dirty="0" smtClean="0"/>
          </a:p>
        </p:txBody>
      </p:sp>
      <p:pic>
        <p:nvPicPr>
          <p:cNvPr id="5" name="Picture 4"/>
          <p:cNvPicPr>
            <a:picLocks noChangeAspect="1"/>
          </p:cNvPicPr>
          <p:nvPr/>
        </p:nvPicPr>
        <p:blipFill>
          <a:blip r:embed="rId4"/>
          <a:stretch>
            <a:fillRect/>
          </a:stretch>
        </p:blipFill>
        <p:spPr>
          <a:xfrm>
            <a:off x="1766887" y="2262799"/>
            <a:ext cx="4086225" cy="2581275"/>
          </a:xfrm>
          <a:prstGeom prst="rect">
            <a:avLst/>
          </a:prstGeom>
        </p:spPr>
      </p:pic>
      <p:sp>
        <p:nvSpPr>
          <p:cNvPr id="2" name="Slide Number Placeholder 1"/>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47</a:t>
            </a:fld>
            <a:endParaRPr lang="en-US" kern="0" dirty="0">
              <a:solidFill>
                <a:srgbClr val="595959"/>
              </a:solidFill>
            </a:endParaRPr>
          </a:p>
        </p:txBody>
      </p:sp>
    </p:spTree>
    <p:extLst>
      <p:ext uri="{BB962C8B-B14F-4D97-AF65-F5344CB8AC3E}">
        <p14:creationId xmlns:p14="http://schemas.microsoft.com/office/powerpoint/2010/main" val="2913499727"/>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1"/>
          <p:cNvSpPr>
            <a:spLocks noGrp="1"/>
          </p:cNvSpPr>
          <p:nvPr>
            <p:ph idx="1"/>
          </p:nvPr>
        </p:nvSpPr>
        <p:spPr>
          <a:xfrm>
            <a:off x="194733" y="841277"/>
            <a:ext cx="6002867" cy="4155319"/>
          </a:xfrm>
        </p:spPr>
        <p:txBody>
          <a:bodyPr/>
          <a:lstStyle/>
          <a:p>
            <a:r>
              <a:rPr lang="sr-Latn-RS" dirty="0" smtClean="0"/>
              <a:t>Moguće je povezati do devet </a:t>
            </a:r>
            <a:r>
              <a:rPr lang="en-US" dirty="0" smtClean="0"/>
              <a:t>3750 </a:t>
            </a:r>
            <a:r>
              <a:rPr lang="sr-Latn-RS" dirty="0" smtClean="0"/>
              <a:t>svičeva</a:t>
            </a:r>
            <a:endParaRPr lang="en-US" dirty="0" smtClean="0"/>
          </a:p>
          <a:p>
            <a:r>
              <a:rPr lang="sr-Latn-RS" dirty="0" smtClean="0"/>
              <a:t>Jedan </a:t>
            </a:r>
            <a:r>
              <a:rPr lang="sr-Latn-RS" dirty="0" err="1" smtClean="0"/>
              <a:t>svič</a:t>
            </a:r>
            <a:r>
              <a:rPr lang="en-US" dirty="0" smtClean="0"/>
              <a:t> (stack master) </a:t>
            </a:r>
            <a:r>
              <a:rPr lang="sr-Latn-RS" dirty="0" smtClean="0"/>
              <a:t>kontroliše rad steka</a:t>
            </a:r>
            <a:endParaRPr lang="en-US" dirty="0" smtClean="0"/>
          </a:p>
          <a:p>
            <a:pPr lvl="1"/>
            <a:r>
              <a:rPr lang="sr-Latn-RS" dirty="0" smtClean="0"/>
              <a:t>Ukoliko dođe do otkaza stek </a:t>
            </a:r>
            <a:r>
              <a:rPr lang="sr-Latn-RS" dirty="0" err="1" smtClean="0"/>
              <a:t>mastera</a:t>
            </a:r>
            <a:r>
              <a:rPr lang="sr-Latn-RS" dirty="0" smtClean="0"/>
              <a:t> bira se novi</a:t>
            </a:r>
            <a:endParaRPr lang="en-US" dirty="0" smtClean="0"/>
          </a:p>
          <a:p>
            <a:r>
              <a:rPr lang="sr-Latn-RS" dirty="0" smtClean="0"/>
              <a:t>Ceo stek se „vidi“ kao jedan entitet</a:t>
            </a:r>
            <a:endParaRPr lang="en-US" dirty="0" smtClean="0"/>
          </a:p>
          <a:p>
            <a:pPr lvl="1"/>
            <a:r>
              <a:rPr lang="sr-Latn-RS" dirty="0" smtClean="0"/>
              <a:t>Stek ima jednu IP adresu i jedan CLI pre koga mu se pristupa</a:t>
            </a:r>
            <a:endParaRPr lang="en-US" dirty="0" smtClean="0"/>
          </a:p>
          <a:p>
            <a:r>
              <a:rPr lang="sr-Latn-RS" dirty="0" smtClean="0"/>
              <a:t>Svaki </a:t>
            </a:r>
            <a:r>
              <a:rPr lang="sr-Latn-RS" dirty="0" err="1" smtClean="0"/>
              <a:t>svič</a:t>
            </a:r>
            <a:r>
              <a:rPr lang="sr-Latn-RS" dirty="0" smtClean="0"/>
              <a:t> ima jedinstveni </a:t>
            </a:r>
            <a:r>
              <a:rPr lang="en-US" dirty="0" smtClean="0"/>
              <a:t>stack member </a:t>
            </a:r>
            <a:r>
              <a:rPr lang="sr-Latn-RS" dirty="0" smtClean="0"/>
              <a:t>broj</a:t>
            </a:r>
            <a:endParaRPr lang="en-US" dirty="0" smtClean="0"/>
          </a:p>
          <a:p>
            <a:pPr lvl="1"/>
            <a:r>
              <a:rPr lang="sr-Latn-RS" dirty="0" smtClean="0"/>
              <a:t>Može se podesiti </a:t>
            </a:r>
            <a:r>
              <a:rPr lang="en-US" dirty="0" smtClean="0"/>
              <a:t>priority value </a:t>
            </a:r>
            <a:r>
              <a:rPr lang="sr-Latn-RS" dirty="0" smtClean="0"/>
              <a:t>koji određuje koji će </a:t>
            </a:r>
            <a:r>
              <a:rPr lang="sr-Latn-RS" dirty="0" err="1" smtClean="0"/>
              <a:t>svič</a:t>
            </a:r>
            <a:r>
              <a:rPr lang="sr-Latn-RS" dirty="0" smtClean="0"/>
              <a:t> biti izabran za </a:t>
            </a:r>
            <a:r>
              <a:rPr lang="sr-Latn-RS" dirty="0" err="1" smtClean="0"/>
              <a:t>master</a:t>
            </a:r>
            <a:endParaRPr lang="en-US" dirty="0" smtClean="0"/>
          </a:p>
          <a:p>
            <a:pPr lvl="1"/>
            <a:r>
              <a:rPr lang="sr-Latn-RS" dirty="0" smtClean="0"/>
              <a:t>Veći </a:t>
            </a:r>
            <a:r>
              <a:rPr lang="en-US" dirty="0" smtClean="0"/>
              <a:t>stack member priority </a:t>
            </a:r>
            <a:r>
              <a:rPr lang="sr-Latn-RS" dirty="0" smtClean="0"/>
              <a:t>broj znači veći prioritet</a:t>
            </a:r>
            <a:endParaRPr lang="en-US" dirty="0" smtClean="0"/>
          </a:p>
          <a:p>
            <a:r>
              <a:rPr lang="sr-Latn-RS" dirty="0" smtClean="0"/>
              <a:t>S</a:t>
            </a:r>
            <a:r>
              <a:rPr lang="en-US" dirty="0" smtClean="0"/>
              <a:t>tack master </a:t>
            </a:r>
            <a:r>
              <a:rPr lang="sr-Latn-RS" dirty="0" smtClean="0"/>
              <a:t>ima </a:t>
            </a:r>
            <a:r>
              <a:rPr lang="en-US" dirty="0" smtClean="0"/>
              <a:t>saved </a:t>
            </a:r>
            <a:r>
              <a:rPr lang="sr-Latn-RS" dirty="0" smtClean="0"/>
              <a:t>i</a:t>
            </a:r>
            <a:r>
              <a:rPr lang="en-US" dirty="0" smtClean="0"/>
              <a:t> running </a:t>
            </a:r>
            <a:r>
              <a:rPr lang="sr-Latn-RS" dirty="0" smtClean="0"/>
              <a:t>konfiguracije za ceo stek</a:t>
            </a:r>
            <a:r>
              <a:rPr lang="en-US" dirty="0" smtClean="0"/>
              <a:t>.</a:t>
            </a:r>
          </a:p>
          <a:p>
            <a:pPr lvl="1"/>
            <a:r>
              <a:rPr lang="sr-Latn-RS" dirty="0" smtClean="0"/>
              <a:t>Za ceo stek postoji samo jedna konfiguracija</a:t>
            </a:r>
          </a:p>
          <a:p>
            <a:r>
              <a:rPr lang="sr-Latn-RS" dirty="0" err="1" smtClean="0"/>
              <a:t>Portovi</a:t>
            </a:r>
            <a:r>
              <a:rPr lang="sr-Latn-RS" dirty="0" smtClean="0"/>
              <a:t> se identifikuju sa tri broja x</a:t>
            </a:r>
            <a:r>
              <a:rPr lang="en-US" dirty="0" smtClean="0"/>
              <a:t>/y/z</a:t>
            </a:r>
          </a:p>
          <a:p>
            <a:endParaRPr lang="en-US" dirty="0" smtClean="0"/>
          </a:p>
          <a:p>
            <a:pPr lvl="1"/>
            <a:endParaRPr lang="en-US" dirty="0" smtClean="0"/>
          </a:p>
        </p:txBody>
      </p:sp>
      <p:sp>
        <p:nvSpPr>
          <p:cNvPr id="54275" name="Rectangle 2"/>
          <p:cNvSpPr>
            <a:spLocks noGrp="1" noChangeArrowheads="1"/>
          </p:cNvSpPr>
          <p:nvPr>
            <p:ph type="title"/>
          </p:nvPr>
        </p:nvSpPr>
        <p:spPr/>
        <p:txBody>
          <a:bodyPr/>
          <a:lstStyle/>
          <a:p>
            <a:r>
              <a:rPr lang="sr-Latn-RS" altLang="en-US" sz="1600" dirty="0" smtClean="0"/>
              <a:t>„</a:t>
            </a:r>
            <a:r>
              <a:rPr lang="en-US" altLang="en-US" sz="1600" dirty="0" smtClean="0"/>
              <a:t>Switch Stacking</a:t>
            </a:r>
            <a:r>
              <a:rPr lang="sr-Latn-RS" altLang="en-US" sz="1600" dirty="0" smtClean="0"/>
              <a:t>“</a:t>
            </a:r>
            <a:r>
              <a:rPr lang="en-US" altLang="en-US" sz="1600" dirty="0" smtClean="0"/>
              <a:t> </a:t>
            </a:r>
            <a:r>
              <a:rPr lang="sr-Latn-RS" altLang="en-US" sz="1600" dirty="0" smtClean="0"/>
              <a:t>i</a:t>
            </a:r>
            <a:r>
              <a:rPr lang="en-US" altLang="en-US" sz="1600" dirty="0" smtClean="0"/>
              <a:t> </a:t>
            </a:r>
            <a:r>
              <a:rPr lang="sr-Latn-RS" altLang="en-US" sz="1600" dirty="0" smtClean="0"/>
              <a:t>„</a:t>
            </a:r>
            <a:r>
              <a:rPr lang="en-US" altLang="en-US" sz="1600" dirty="0" smtClean="0"/>
              <a:t>Chassis Aggregation</a:t>
            </a:r>
            <a:r>
              <a:rPr lang="sr-Latn-RS" altLang="en-US" sz="1600" dirty="0" smtClean="0"/>
              <a:t>“</a:t>
            </a:r>
            <a:r>
              <a:rPr lang="en-US" altLang="en-US" dirty="0" smtClean="0"/>
              <a:t/>
            </a:r>
            <a:br>
              <a:rPr lang="en-US" altLang="en-US" dirty="0" smtClean="0"/>
            </a:br>
            <a:r>
              <a:rPr lang="en-US" altLang="en-US" dirty="0" smtClean="0"/>
              <a:t>Switch Stacking </a:t>
            </a:r>
            <a:r>
              <a:rPr lang="sr-Latn-RS" altLang="en-US" dirty="0" smtClean="0"/>
              <a:t>koncept</a:t>
            </a:r>
            <a:endParaRPr lang="en-US" altLang="en-US" dirty="0" smtClean="0"/>
          </a:p>
        </p:txBody>
      </p:sp>
      <p:pic>
        <p:nvPicPr>
          <p:cNvPr id="2" name="Picture 1"/>
          <p:cNvPicPr>
            <a:picLocks noChangeAspect="1"/>
          </p:cNvPicPr>
          <p:nvPr/>
        </p:nvPicPr>
        <p:blipFill>
          <a:blip r:embed="rId4"/>
          <a:stretch>
            <a:fillRect/>
          </a:stretch>
        </p:blipFill>
        <p:spPr>
          <a:xfrm>
            <a:off x="6087533" y="420429"/>
            <a:ext cx="2921000" cy="1360746"/>
          </a:xfrm>
          <a:prstGeom prst="rect">
            <a:avLst/>
          </a:prstGeom>
        </p:spPr>
      </p:pic>
      <p:pic>
        <p:nvPicPr>
          <p:cNvPr id="3" name="Picture 2"/>
          <p:cNvPicPr>
            <a:picLocks noChangeAspect="1"/>
          </p:cNvPicPr>
          <p:nvPr/>
        </p:nvPicPr>
        <p:blipFill>
          <a:blip r:embed="rId5"/>
          <a:stretch>
            <a:fillRect/>
          </a:stretch>
        </p:blipFill>
        <p:spPr>
          <a:xfrm>
            <a:off x="6435171" y="1811867"/>
            <a:ext cx="2224111" cy="2889778"/>
          </a:xfrm>
          <a:prstGeom prst="rect">
            <a:avLst/>
          </a:prstGeom>
        </p:spPr>
      </p:pic>
      <p:sp>
        <p:nvSpPr>
          <p:cNvPr id="5" name="Slide Number Placeholder 4"/>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48</a:t>
            </a:fld>
            <a:endParaRPr lang="en-US" kern="0" dirty="0">
              <a:solidFill>
                <a:srgbClr val="595959"/>
              </a:solidFill>
            </a:endParaRPr>
          </a:p>
        </p:txBody>
      </p:sp>
    </p:spTree>
    <p:extLst>
      <p:ext uri="{BB962C8B-B14F-4D97-AF65-F5344CB8AC3E}">
        <p14:creationId xmlns:p14="http://schemas.microsoft.com/office/powerpoint/2010/main" val="2757120047"/>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1"/>
          <p:cNvSpPr>
            <a:spLocks noGrp="1"/>
          </p:cNvSpPr>
          <p:nvPr>
            <p:ph idx="1"/>
          </p:nvPr>
        </p:nvSpPr>
        <p:spPr>
          <a:xfrm>
            <a:off x="194734" y="841277"/>
            <a:ext cx="5706534" cy="4155319"/>
          </a:xfrm>
        </p:spPr>
        <p:txBody>
          <a:bodyPr/>
          <a:lstStyle/>
          <a:p>
            <a:r>
              <a:rPr lang="sr-Latn-RS" dirty="0" smtClean="0"/>
              <a:t>Svaki stek je javlja kao jedna </a:t>
            </a:r>
            <a:r>
              <a:rPr lang="en-US" dirty="0" smtClean="0"/>
              <a:t>spanning tree </a:t>
            </a:r>
            <a:r>
              <a:rPr lang="sr-Latn-RS" dirty="0" smtClean="0"/>
              <a:t>instanca</a:t>
            </a:r>
            <a:endParaRPr lang="en-US" dirty="0" smtClean="0"/>
          </a:p>
          <a:p>
            <a:r>
              <a:rPr lang="sr-Latn-RS" dirty="0" smtClean="0"/>
              <a:t>Mogu da se dodaju svičevi bez uticaja na STP dijametar</a:t>
            </a:r>
            <a:r>
              <a:rPr lang="en-US" dirty="0" smtClean="0"/>
              <a:t> (</a:t>
            </a:r>
            <a:r>
              <a:rPr lang="sr-Latn-RS" dirty="0" smtClean="0"/>
              <a:t>maksimalni broj svičeva koji paket mora da prođe sa jednog na drugi kraj mreže</a:t>
            </a:r>
            <a:r>
              <a:rPr lang="en-US" dirty="0" smtClean="0"/>
              <a:t>)</a:t>
            </a:r>
          </a:p>
          <a:p>
            <a:pPr lvl="1"/>
            <a:r>
              <a:rPr lang="sr-Latn-RS" dirty="0" smtClean="0"/>
              <a:t>Preporučeni dijametar je</a:t>
            </a:r>
            <a:r>
              <a:rPr lang="en-US" dirty="0" smtClean="0"/>
              <a:t> 7 </a:t>
            </a:r>
            <a:r>
              <a:rPr lang="sr-Latn-RS" dirty="0" smtClean="0"/>
              <a:t>i on odgovara</a:t>
            </a:r>
            <a:r>
              <a:rPr lang="en-US" dirty="0" smtClean="0"/>
              <a:t> </a:t>
            </a:r>
            <a:r>
              <a:rPr lang="sr-Latn-RS" dirty="0" smtClean="0"/>
              <a:t>podrazumevanim vrednostima </a:t>
            </a:r>
            <a:r>
              <a:rPr lang="en-US" dirty="0" smtClean="0"/>
              <a:t>STP </a:t>
            </a:r>
            <a:r>
              <a:rPr lang="sr-Latn-RS" dirty="0" err="1" smtClean="0"/>
              <a:t>tajmera</a:t>
            </a:r>
            <a:endParaRPr lang="en-US" dirty="0" smtClean="0"/>
          </a:p>
          <a:p>
            <a:pPr lvl="2"/>
            <a:r>
              <a:rPr lang="en-US" dirty="0" smtClean="0"/>
              <a:t>Default STP timer</a:t>
            </a:r>
            <a:r>
              <a:rPr lang="sr-Latn-RS" dirty="0" smtClean="0"/>
              <a:t>i su: </a:t>
            </a:r>
            <a:r>
              <a:rPr lang="en-US" dirty="0" smtClean="0"/>
              <a:t>hello – 2 seconds, max age – 20 seconds, </a:t>
            </a:r>
            <a:br>
              <a:rPr lang="en-US" dirty="0" smtClean="0"/>
            </a:br>
            <a:r>
              <a:rPr lang="en-US" dirty="0" smtClean="0"/>
              <a:t>forward delay timer – 15 seconds</a:t>
            </a:r>
          </a:p>
          <a:p>
            <a:endParaRPr lang="en-US" dirty="0" smtClean="0"/>
          </a:p>
          <a:p>
            <a:pPr lvl="1"/>
            <a:endParaRPr lang="en-US" dirty="0" smtClean="0"/>
          </a:p>
        </p:txBody>
      </p:sp>
      <p:sp>
        <p:nvSpPr>
          <p:cNvPr id="54275" name="Rectangle 2"/>
          <p:cNvSpPr>
            <a:spLocks noGrp="1" noChangeArrowheads="1"/>
          </p:cNvSpPr>
          <p:nvPr>
            <p:ph type="title"/>
          </p:nvPr>
        </p:nvSpPr>
        <p:spPr/>
        <p:txBody>
          <a:bodyPr/>
          <a:lstStyle/>
          <a:p>
            <a:r>
              <a:rPr lang="sr-Latn-RS" altLang="en-US" sz="1600" dirty="0" smtClean="0"/>
              <a:t>„</a:t>
            </a:r>
            <a:r>
              <a:rPr lang="en-US" altLang="en-US" sz="1600" dirty="0" smtClean="0"/>
              <a:t>Switch Stacking</a:t>
            </a:r>
            <a:r>
              <a:rPr lang="sr-Latn-RS" altLang="en-US" sz="1600" dirty="0" smtClean="0"/>
              <a:t>“</a:t>
            </a:r>
            <a:r>
              <a:rPr lang="en-US" altLang="en-US" sz="1600" dirty="0" smtClean="0"/>
              <a:t> </a:t>
            </a:r>
            <a:r>
              <a:rPr lang="sr-Latn-RS" altLang="en-US" sz="1600" dirty="0" smtClean="0"/>
              <a:t>i „</a:t>
            </a:r>
            <a:r>
              <a:rPr lang="en-US" altLang="en-US" sz="1600" dirty="0" smtClean="0"/>
              <a:t>Chassis Aggregation</a:t>
            </a:r>
            <a:r>
              <a:rPr lang="sr-Latn-RS" altLang="en-US" sz="1600" dirty="0" smtClean="0"/>
              <a:t>“</a:t>
            </a:r>
            <a:r>
              <a:rPr lang="en-US" altLang="en-US" dirty="0" smtClean="0"/>
              <a:t/>
            </a:r>
            <a:br>
              <a:rPr lang="en-US" altLang="en-US" dirty="0" smtClean="0"/>
            </a:br>
            <a:r>
              <a:rPr lang="en-US" altLang="en-US" dirty="0" smtClean="0"/>
              <a:t>Spanning Tree </a:t>
            </a:r>
            <a:r>
              <a:rPr lang="sr-Latn-RS" altLang="en-US" dirty="0" smtClean="0"/>
              <a:t>i </a:t>
            </a:r>
            <a:r>
              <a:rPr lang="en-US" altLang="en-US" dirty="0" smtClean="0"/>
              <a:t>Switch Stacks</a:t>
            </a:r>
          </a:p>
        </p:txBody>
      </p:sp>
      <p:pic>
        <p:nvPicPr>
          <p:cNvPr id="5" name="Picture 4"/>
          <p:cNvPicPr>
            <a:picLocks noChangeAspect="1"/>
          </p:cNvPicPr>
          <p:nvPr/>
        </p:nvPicPr>
        <p:blipFill>
          <a:blip r:embed="rId4"/>
          <a:stretch>
            <a:fillRect/>
          </a:stretch>
        </p:blipFill>
        <p:spPr>
          <a:xfrm>
            <a:off x="5823479" y="242170"/>
            <a:ext cx="3320521" cy="2139609"/>
          </a:xfrm>
          <a:prstGeom prst="rect">
            <a:avLst/>
          </a:prstGeom>
        </p:spPr>
      </p:pic>
      <p:sp>
        <p:nvSpPr>
          <p:cNvPr id="7" name="Rectangle 34"/>
          <p:cNvSpPr txBox="1">
            <a:spLocks noChangeArrowheads="1"/>
          </p:cNvSpPr>
          <p:nvPr/>
        </p:nvSpPr>
        <p:spPr bwMode="auto">
          <a:xfrm>
            <a:off x="5820665" y="2438401"/>
            <a:ext cx="3323335" cy="279399"/>
          </a:xfrm>
          <a:prstGeom prst="rect">
            <a:avLst/>
          </a:prstGeom>
          <a:ln/>
          <a:extLst>
            <a:ext uri="{FAA26D3D-D897-4be2-8F04-BA451C77F1D7}">
              <ma14:placeholderFlag xmlns="" xmlns:ma14="http://schemas.microsoft.com/office/mac/drawingml/2011/main"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smtClean="0"/>
              <a:t>Diameter </a:t>
            </a:r>
            <a:r>
              <a:rPr lang="sr-Latn-RS" sz="1200" kern="0" dirty="0" smtClean="0"/>
              <a:t>je </a:t>
            </a:r>
            <a:r>
              <a:rPr lang="en-US" sz="1200" kern="0" dirty="0" smtClean="0"/>
              <a:t>9 </a:t>
            </a:r>
            <a:r>
              <a:rPr lang="sr-Latn-RS" sz="1200" kern="0" dirty="0" smtClean="0"/>
              <a:t>od</a:t>
            </a:r>
            <a:r>
              <a:rPr lang="en-US" sz="1200" kern="0" dirty="0" smtClean="0"/>
              <a:t> S1-4 </a:t>
            </a:r>
            <a:r>
              <a:rPr lang="sr-Latn-RS" sz="1200" kern="0" dirty="0" smtClean="0"/>
              <a:t>do</a:t>
            </a:r>
            <a:r>
              <a:rPr lang="en-US" sz="1200" kern="0" dirty="0" smtClean="0"/>
              <a:t> S3-4</a:t>
            </a:r>
            <a:endParaRPr lang="en-US" sz="1500" kern="0" dirty="0"/>
          </a:p>
          <a:p>
            <a:pPr marL="89297" indent="0" algn="ctr" eaLnBrk="1" hangingPunct="1">
              <a:spcBef>
                <a:spcPct val="30000"/>
              </a:spcBef>
              <a:buNone/>
            </a:pPr>
            <a:endParaRPr lang="en-US" sz="1500" kern="0" dirty="0"/>
          </a:p>
          <a:p>
            <a:pPr marL="0" indent="0" algn="ctr" eaLnBrk="1" hangingPunct="1">
              <a:spcBef>
                <a:spcPct val="30000"/>
              </a:spcBef>
              <a:buNone/>
            </a:pPr>
            <a:endParaRPr lang="en-US" sz="1500" kern="0" dirty="0"/>
          </a:p>
          <a:p>
            <a:pPr marL="0" indent="0" algn="ctr" eaLnBrk="1" hangingPunct="1">
              <a:spcBef>
                <a:spcPct val="30000"/>
              </a:spcBef>
              <a:buNone/>
            </a:pPr>
            <a:endParaRPr lang="en-US" sz="1500" kern="0" dirty="0"/>
          </a:p>
        </p:txBody>
      </p:sp>
      <p:pic>
        <p:nvPicPr>
          <p:cNvPr id="6" name="Picture 5"/>
          <p:cNvPicPr>
            <a:picLocks noChangeAspect="1"/>
          </p:cNvPicPr>
          <p:nvPr/>
        </p:nvPicPr>
        <p:blipFill>
          <a:blip r:embed="rId5"/>
          <a:stretch>
            <a:fillRect/>
          </a:stretch>
        </p:blipFill>
        <p:spPr>
          <a:xfrm>
            <a:off x="1158568" y="3048001"/>
            <a:ext cx="3266853" cy="2019298"/>
          </a:xfrm>
          <a:prstGeom prst="rect">
            <a:avLst/>
          </a:prstGeom>
        </p:spPr>
      </p:pic>
      <p:sp>
        <p:nvSpPr>
          <p:cNvPr id="9" name="Rectangle 34"/>
          <p:cNvSpPr txBox="1">
            <a:spLocks noChangeArrowheads="1"/>
          </p:cNvSpPr>
          <p:nvPr/>
        </p:nvSpPr>
        <p:spPr bwMode="auto">
          <a:xfrm>
            <a:off x="4660732" y="3793067"/>
            <a:ext cx="3323335" cy="279399"/>
          </a:xfrm>
          <a:prstGeom prst="rect">
            <a:avLst/>
          </a:prstGeom>
          <a:ln/>
          <a:extLst>
            <a:ext uri="{FAA26D3D-D897-4be2-8F04-BA451C77F1D7}">
              <ma14:placeholderFlag xmlns="" xmlns:ma14="http://schemas.microsoft.com/office/mac/drawingml/2011/main"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sr-Latn-RS" sz="1200" kern="0" dirty="0" smtClean="0"/>
              <a:t>Kada su svičevi u steku dijametar je sada</a:t>
            </a:r>
            <a:r>
              <a:rPr lang="en-US" sz="1200" kern="0" dirty="0" smtClean="0"/>
              <a:t> 3</a:t>
            </a:r>
            <a:endParaRPr lang="en-US" sz="1500" kern="0" dirty="0"/>
          </a:p>
          <a:p>
            <a:pPr marL="89297" indent="0" algn="ctr" eaLnBrk="1" hangingPunct="1">
              <a:spcBef>
                <a:spcPct val="30000"/>
              </a:spcBef>
              <a:buNone/>
            </a:pPr>
            <a:endParaRPr lang="en-US" sz="1500" kern="0" dirty="0"/>
          </a:p>
          <a:p>
            <a:pPr marL="0" indent="0" algn="ctr" eaLnBrk="1" hangingPunct="1">
              <a:spcBef>
                <a:spcPct val="30000"/>
              </a:spcBef>
              <a:buNone/>
            </a:pPr>
            <a:endParaRPr lang="en-US" sz="1500" kern="0" dirty="0"/>
          </a:p>
          <a:p>
            <a:pPr marL="0" indent="0" algn="ctr" eaLnBrk="1" hangingPunct="1">
              <a:spcBef>
                <a:spcPct val="30000"/>
              </a:spcBef>
              <a:buNone/>
            </a:pPr>
            <a:endParaRPr lang="en-US" sz="1500" kern="0" dirty="0"/>
          </a:p>
        </p:txBody>
      </p:sp>
      <p:sp>
        <p:nvSpPr>
          <p:cNvPr id="2" name="Slide Number Placeholder 1"/>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49</a:t>
            </a:fld>
            <a:endParaRPr lang="en-US" kern="0" dirty="0">
              <a:solidFill>
                <a:srgbClr val="595959"/>
              </a:solidFill>
            </a:endParaRPr>
          </a:p>
        </p:txBody>
      </p:sp>
    </p:spTree>
    <p:extLst>
      <p:ext uri="{BB962C8B-B14F-4D97-AF65-F5344CB8AC3E}">
        <p14:creationId xmlns:p14="http://schemas.microsoft.com/office/powerpoint/2010/main" val="2882726702"/>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36316" y="822191"/>
            <a:ext cx="8853286" cy="4155319"/>
          </a:xfrm>
        </p:spPr>
        <p:txBody>
          <a:bodyPr/>
          <a:lstStyle/>
          <a:p>
            <a:r>
              <a:rPr lang="en-US" altLang="ja-JP" dirty="0" smtClean="0"/>
              <a:t>Ethernet </a:t>
            </a:r>
            <a:r>
              <a:rPr lang="sr-Latn-RS" altLang="ja-JP" dirty="0" err="1" smtClean="0"/>
              <a:t>frejmovi</a:t>
            </a:r>
            <a:r>
              <a:rPr lang="sr-Latn-RS" altLang="ja-JP" dirty="0" smtClean="0"/>
              <a:t> nemaju </a:t>
            </a:r>
            <a:r>
              <a:rPr lang="en-US" altLang="ja-JP" dirty="0" smtClean="0"/>
              <a:t>TTL </a:t>
            </a:r>
            <a:r>
              <a:rPr lang="sr-Latn-RS" altLang="ja-JP" dirty="0" smtClean="0"/>
              <a:t>polje kao paketi IP protokola na</a:t>
            </a:r>
            <a:r>
              <a:rPr lang="en-US" altLang="ja-JP" dirty="0" smtClean="0"/>
              <a:t/>
            </a:r>
            <a:br>
              <a:rPr lang="en-US" altLang="ja-JP" dirty="0" smtClean="0"/>
            </a:br>
            <a:r>
              <a:rPr lang="en-US" altLang="ja-JP" dirty="0" smtClean="0"/>
              <a:t>Layer</a:t>
            </a:r>
            <a:r>
              <a:rPr lang="sr-Latn-RS" altLang="ja-JP" dirty="0" smtClean="0"/>
              <a:t>-u</a:t>
            </a:r>
            <a:r>
              <a:rPr lang="en-US" altLang="ja-JP" dirty="0" smtClean="0"/>
              <a:t> 3. </a:t>
            </a:r>
            <a:r>
              <a:rPr lang="sr-Latn-RS" altLang="ja-JP" dirty="0" smtClean="0"/>
              <a:t>Ovo znači da </a:t>
            </a:r>
            <a:r>
              <a:rPr lang="en-US" altLang="ja-JP" dirty="0" smtClean="0"/>
              <a:t>Ethernet </a:t>
            </a:r>
            <a:r>
              <a:rPr lang="sr-Latn-RS" altLang="ja-JP" dirty="0" smtClean="0"/>
              <a:t>nema mehanizam da odbaci</a:t>
            </a:r>
            <a:r>
              <a:rPr lang="en-US" altLang="ja-JP" dirty="0" smtClean="0"/>
              <a:t/>
            </a:r>
            <a:br>
              <a:rPr lang="en-US" altLang="ja-JP" dirty="0" smtClean="0"/>
            </a:br>
            <a:r>
              <a:rPr lang="sr-Latn-RS" altLang="ja-JP" dirty="0" err="1" smtClean="0"/>
              <a:t>frejmove</a:t>
            </a:r>
            <a:r>
              <a:rPr lang="sr-Latn-RS" altLang="ja-JP" dirty="0" smtClean="0"/>
              <a:t> koji kruže </a:t>
            </a:r>
            <a:r>
              <a:rPr lang="sr-Latn-RS" altLang="ja-JP" dirty="0" err="1" smtClean="0"/>
              <a:t>besknačno</a:t>
            </a:r>
            <a:r>
              <a:rPr lang="en-US" altLang="ja-JP" dirty="0" smtClean="0"/>
              <a:t>. </a:t>
            </a:r>
            <a:r>
              <a:rPr lang="sr-Latn-RS" altLang="ja-JP" dirty="0" smtClean="0"/>
              <a:t>Ovo može rezultovati</a:t>
            </a:r>
            <a:r>
              <a:rPr lang="en-US" altLang="ja-JP" dirty="0" smtClean="0"/>
              <a:t> </a:t>
            </a:r>
            <a:r>
              <a:rPr lang="sr-Latn-RS" altLang="ja-JP" dirty="0" smtClean="0"/>
              <a:t/>
            </a:r>
            <a:br>
              <a:rPr lang="sr-Latn-RS" altLang="ja-JP" dirty="0" smtClean="0"/>
            </a:br>
            <a:r>
              <a:rPr lang="sr-Latn-RS" altLang="ja-JP" dirty="0" smtClean="0"/>
              <a:t>nestabilnom </a:t>
            </a:r>
            <a:r>
              <a:rPr lang="en-US" altLang="ja-JP" dirty="0" smtClean="0"/>
              <a:t>MAC </a:t>
            </a:r>
            <a:r>
              <a:rPr lang="sr-Latn-RS" altLang="ja-JP" dirty="0" smtClean="0"/>
              <a:t>tabelom</a:t>
            </a:r>
            <a:r>
              <a:rPr lang="en-US" altLang="ja-JP" dirty="0" smtClean="0"/>
              <a:t>.</a:t>
            </a:r>
          </a:p>
          <a:p>
            <a:pPr marL="558800" lvl="2" indent="-342900">
              <a:buFont typeface="+mj-lt"/>
              <a:buAutoNum type="arabicPeriod"/>
            </a:pPr>
            <a:r>
              <a:rPr lang="en-US" altLang="ja-JP" dirty="0" smtClean="0"/>
              <a:t>PC1 </a:t>
            </a:r>
            <a:r>
              <a:rPr lang="sr-Latn-RS" altLang="ja-JP" dirty="0" smtClean="0"/>
              <a:t>šalje </a:t>
            </a:r>
            <a:r>
              <a:rPr lang="sr-Latn-RS" altLang="ja-JP" dirty="0" err="1" smtClean="0"/>
              <a:t>brotkast</a:t>
            </a:r>
            <a:r>
              <a:rPr lang="sr-Latn-RS" altLang="ja-JP" dirty="0" smtClean="0"/>
              <a:t> ka</a:t>
            </a:r>
            <a:r>
              <a:rPr lang="en-US" altLang="ja-JP" dirty="0" smtClean="0"/>
              <a:t> S2.</a:t>
            </a:r>
          </a:p>
          <a:p>
            <a:pPr marL="558800" lvl="2" indent="-342900">
              <a:buFont typeface="+mj-lt"/>
              <a:buAutoNum type="arabicPeriod"/>
            </a:pPr>
            <a:r>
              <a:rPr lang="en-US" altLang="ja-JP" dirty="0" smtClean="0"/>
              <a:t>S2 </a:t>
            </a:r>
            <a:r>
              <a:rPr lang="sr-Latn-RS" altLang="ja-JP" dirty="0" err="1" smtClean="0"/>
              <a:t>apdejtuje</a:t>
            </a:r>
            <a:r>
              <a:rPr lang="sr-Latn-RS" altLang="ja-JP" dirty="0" smtClean="0"/>
              <a:t> svoju </a:t>
            </a:r>
            <a:r>
              <a:rPr lang="en-US" altLang="ja-JP" dirty="0" smtClean="0"/>
              <a:t>MAC </a:t>
            </a:r>
            <a:r>
              <a:rPr lang="sr-Latn-RS" altLang="ja-JP" dirty="0" smtClean="0"/>
              <a:t>tabelu adresom </a:t>
            </a:r>
            <a:r>
              <a:rPr lang="en-US" altLang="ja-JP" dirty="0" smtClean="0"/>
              <a:t>PC1 </a:t>
            </a:r>
            <a:r>
              <a:rPr lang="sr-Latn-RS" altLang="ja-JP" dirty="0" smtClean="0"/>
              <a:t>na </a:t>
            </a:r>
            <a:r>
              <a:rPr lang="en-US" altLang="ja-JP" dirty="0" smtClean="0"/>
              <a:t>port</a:t>
            </a:r>
            <a:r>
              <a:rPr lang="sr-Latn-RS" altLang="ja-JP" dirty="0" smtClean="0"/>
              <a:t>u</a:t>
            </a:r>
            <a:r>
              <a:rPr lang="en-US" altLang="ja-JP" dirty="0" smtClean="0"/>
              <a:t> 11.</a:t>
            </a:r>
          </a:p>
          <a:p>
            <a:pPr marL="558800" lvl="2" indent="-342900">
              <a:buFont typeface="+mj-lt"/>
              <a:buAutoNum type="arabicPeriod"/>
            </a:pPr>
            <a:r>
              <a:rPr lang="en-US" altLang="ja-JP" dirty="0" smtClean="0"/>
              <a:t>S2 </a:t>
            </a:r>
            <a:r>
              <a:rPr lang="sr-Latn-RS" altLang="ja-JP" dirty="0" err="1" smtClean="0"/>
              <a:t>forvarduje</a:t>
            </a:r>
            <a:r>
              <a:rPr lang="sr-Latn-RS" altLang="ja-JP" dirty="0" smtClean="0"/>
              <a:t> </a:t>
            </a:r>
            <a:r>
              <a:rPr lang="sr-Latn-RS" altLang="ja-JP" dirty="0" err="1" smtClean="0"/>
              <a:t>frejm</a:t>
            </a:r>
            <a:r>
              <a:rPr lang="sr-Latn-RS" altLang="ja-JP" dirty="0" smtClean="0"/>
              <a:t> na sve </a:t>
            </a:r>
            <a:r>
              <a:rPr lang="sr-Latn-RS" altLang="ja-JP" dirty="0" err="1" smtClean="0"/>
              <a:t>portove</a:t>
            </a:r>
            <a:r>
              <a:rPr lang="sr-Latn-RS" altLang="ja-JP" dirty="0" smtClean="0"/>
              <a:t> sem na port sa koga je </a:t>
            </a:r>
            <a:r>
              <a:rPr lang="sr-Latn-RS" altLang="ja-JP" dirty="0" err="1" smtClean="0"/>
              <a:t>frejm</a:t>
            </a:r>
            <a:r>
              <a:rPr lang="sr-Latn-RS" altLang="ja-JP" dirty="0" smtClean="0"/>
              <a:t> došao</a:t>
            </a:r>
            <a:r>
              <a:rPr lang="en-US" altLang="ja-JP" dirty="0" smtClean="0"/>
              <a:t>. </a:t>
            </a:r>
            <a:r>
              <a:rPr lang="sr-Latn-RS" altLang="ja-JP" dirty="0" smtClean="0"/>
              <a:t/>
            </a:r>
            <a:br>
              <a:rPr lang="sr-Latn-RS" altLang="ja-JP" dirty="0" smtClean="0"/>
            </a:br>
            <a:r>
              <a:rPr lang="sr-Latn-RS" altLang="ja-JP" dirty="0" smtClean="0"/>
              <a:t>S</a:t>
            </a:r>
            <a:r>
              <a:rPr lang="en-US" altLang="ja-JP" dirty="0" smtClean="0"/>
              <a:t>1 </a:t>
            </a:r>
            <a:r>
              <a:rPr lang="sr-Latn-RS" altLang="ja-JP" dirty="0" smtClean="0"/>
              <a:t>i</a:t>
            </a:r>
            <a:r>
              <a:rPr lang="en-US" altLang="ja-JP" dirty="0" smtClean="0"/>
              <a:t> S3 </a:t>
            </a:r>
            <a:r>
              <a:rPr lang="sr-Latn-RS" altLang="ja-JP" dirty="0" smtClean="0"/>
              <a:t>dobijaju </a:t>
            </a:r>
            <a:r>
              <a:rPr lang="sr-Latn-RS" altLang="ja-JP" dirty="0" err="1" smtClean="0"/>
              <a:t>frejm</a:t>
            </a:r>
            <a:r>
              <a:rPr lang="sr-Latn-RS" altLang="ja-JP" dirty="0" smtClean="0"/>
              <a:t> preko </a:t>
            </a:r>
            <a:r>
              <a:rPr lang="sr-Latn-RS" altLang="ja-JP" dirty="0" err="1" smtClean="0"/>
              <a:t>tranka</a:t>
            </a:r>
            <a:r>
              <a:rPr lang="sr-Latn-RS" altLang="ja-JP" dirty="0" smtClean="0"/>
              <a:t> i </a:t>
            </a:r>
            <a:r>
              <a:rPr lang="sr-Latn-RS" altLang="ja-JP" dirty="0" err="1" smtClean="0"/>
              <a:t>apdejtuju</a:t>
            </a:r>
            <a:r>
              <a:rPr lang="sr-Latn-RS" altLang="ja-JP" dirty="0" smtClean="0"/>
              <a:t> svoje </a:t>
            </a:r>
            <a:r>
              <a:rPr lang="en-US" altLang="ja-JP" dirty="0" smtClean="0"/>
              <a:t>MAC </a:t>
            </a:r>
            <a:r>
              <a:rPr lang="sr-Latn-RS" altLang="ja-JP" dirty="0" smtClean="0"/>
              <a:t>tabele</a:t>
            </a:r>
            <a:r>
              <a:rPr lang="en-US" altLang="ja-JP" dirty="0" smtClean="0"/>
              <a:t/>
            </a:r>
            <a:br>
              <a:rPr lang="en-US" altLang="ja-JP" dirty="0" smtClean="0"/>
            </a:br>
            <a:r>
              <a:rPr lang="sr-Latn-RS" altLang="ja-JP" dirty="0" smtClean="0"/>
              <a:t>tako je </a:t>
            </a:r>
            <a:r>
              <a:rPr lang="en-US" altLang="ja-JP" dirty="0" smtClean="0"/>
              <a:t>PC1 </a:t>
            </a:r>
            <a:r>
              <a:rPr lang="sr-Latn-RS" altLang="ja-JP" dirty="0" smtClean="0"/>
              <a:t>dostupan preko odgovarajućih </a:t>
            </a:r>
            <a:r>
              <a:rPr lang="sr-Latn-RS" altLang="ja-JP" dirty="0" err="1" smtClean="0"/>
              <a:t>trank</a:t>
            </a:r>
            <a:r>
              <a:rPr lang="sr-Latn-RS" altLang="ja-JP" dirty="0" smtClean="0"/>
              <a:t> </a:t>
            </a:r>
            <a:r>
              <a:rPr lang="sr-Latn-RS" altLang="ja-JP" dirty="0" err="1" smtClean="0"/>
              <a:t>portova</a:t>
            </a:r>
            <a:r>
              <a:rPr lang="sr-Latn-RS" altLang="ja-JP" dirty="0" smtClean="0"/>
              <a:t>.</a:t>
            </a:r>
            <a:endParaRPr lang="en-US" altLang="ja-JP" dirty="0" smtClean="0"/>
          </a:p>
          <a:p>
            <a:pPr marL="558800" lvl="2" indent="-342900">
              <a:buFont typeface="+mj-lt"/>
              <a:buAutoNum type="arabicPeriod"/>
            </a:pPr>
            <a:r>
              <a:rPr lang="en-US" altLang="ja-JP" dirty="0" smtClean="0"/>
              <a:t>S1 </a:t>
            </a:r>
            <a:r>
              <a:rPr lang="sr-Latn-RS" altLang="ja-JP" dirty="0" smtClean="0"/>
              <a:t>i</a:t>
            </a:r>
            <a:r>
              <a:rPr lang="en-US" altLang="ja-JP" dirty="0" smtClean="0"/>
              <a:t> S3 </a:t>
            </a:r>
            <a:r>
              <a:rPr lang="sr-Latn-RS" altLang="ja-JP" dirty="0" smtClean="0"/>
              <a:t>šalju </a:t>
            </a:r>
            <a:r>
              <a:rPr lang="sr-Latn-RS" altLang="ja-JP" dirty="0" err="1" smtClean="0"/>
              <a:t>frejm</a:t>
            </a:r>
            <a:r>
              <a:rPr lang="sr-Latn-RS" altLang="ja-JP" dirty="0" smtClean="0"/>
              <a:t> na sve </a:t>
            </a:r>
            <a:r>
              <a:rPr lang="sr-Latn-RS" altLang="ja-JP" dirty="0" err="1" smtClean="0"/>
              <a:t>portove</a:t>
            </a:r>
            <a:r>
              <a:rPr lang="sr-Latn-RS" altLang="ja-JP" dirty="0" smtClean="0"/>
              <a:t>, sem na one sa kojih je </a:t>
            </a:r>
            <a:r>
              <a:rPr lang="sr-Latn-RS" altLang="ja-JP" dirty="0" err="1" smtClean="0"/>
              <a:t>frejm</a:t>
            </a:r>
            <a:r>
              <a:rPr lang="sr-Latn-RS" altLang="ja-JP" dirty="0" smtClean="0"/>
              <a:t> došao</a:t>
            </a:r>
            <a:endParaRPr lang="en-US" altLang="ja-JP" dirty="0" smtClean="0"/>
          </a:p>
          <a:p>
            <a:pPr marL="558800" lvl="2" indent="-342900">
              <a:buFont typeface="+mj-lt"/>
              <a:buAutoNum type="arabicPeriod"/>
            </a:pPr>
            <a:r>
              <a:rPr lang="sr-Latn-RS" altLang="ja-JP" dirty="0" smtClean="0"/>
              <a:t>Kada</a:t>
            </a:r>
            <a:r>
              <a:rPr lang="en-US" altLang="ja-JP" dirty="0" smtClean="0"/>
              <a:t> S1 </a:t>
            </a:r>
            <a:r>
              <a:rPr lang="sr-Latn-RS" altLang="ja-JP" dirty="0" smtClean="0"/>
              <a:t>šalje</a:t>
            </a:r>
            <a:r>
              <a:rPr lang="en-US" altLang="ja-JP" dirty="0" smtClean="0"/>
              <a:t> </a:t>
            </a:r>
            <a:r>
              <a:rPr lang="en-US" altLang="ja-JP" dirty="0" err="1" smtClean="0"/>
              <a:t>fr</a:t>
            </a:r>
            <a:r>
              <a:rPr lang="sr-Latn-RS" altLang="ja-JP" dirty="0" err="1" smtClean="0"/>
              <a:t>ejm</a:t>
            </a:r>
            <a:r>
              <a:rPr lang="en-US" altLang="ja-JP" dirty="0" smtClean="0"/>
              <a:t> </a:t>
            </a:r>
            <a:r>
              <a:rPr lang="sr-Latn-RS" altLang="ja-JP" dirty="0" smtClean="0"/>
              <a:t>preko </a:t>
            </a:r>
            <a:r>
              <a:rPr lang="en-US" altLang="ja-JP" dirty="0" smtClean="0"/>
              <a:t>port</a:t>
            </a:r>
            <a:r>
              <a:rPr lang="sr-Latn-RS" altLang="ja-JP" dirty="0" smtClean="0"/>
              <a:t>a</a:t>
            </a:r>
            <a:r>
              <a:rPr lang="en-US" altLang="ja-JP" dirty="0" smtClean="0"/>
              <a:t> 2 (Trunk 3), S3 </a:t>
            </a:r>
            <a:r>
              <a:rPr lang="sr-Latn-RS" altLang="ja-JP" dirty="0" err="1" smtClean="0"/>
              <a:t>apdejtuje</a:t>
            </a:r>
            <a:r>
              <a:rPr lang="en-US" altLang="ja-JP" dirty="0" smtClean="0"/>
              <a:t> </a:t>
            </a:r>
            <a:r>
              <a:rPr lang="sr-Latn-RS" altLang="ja-JP" dirty="0" smtClean="0"/>
              <a:t>svoju </a:t>
            </a:r>
            <a:r>
              <a:rPr lang="en-US" altLang="ja-JP" dirty="0" smtClean="0"/>
              <a:t>MAC </a:t>
            </a:r>
            <a:br>
              <a:rPr lang="en-US" altLang="ja-JP" dirty="0" smtClean="0"/>
            </a:br>
            <a:r>
              <a:rPr lang="en-US" altLang="ja-JP" dirty="0" err="1" smtClean="0"/>
              <a:t>tabl</a:t>
            </a:r>
            <a:r>
              <a:rPr lang="sr-Latn-RS" altLang="ja-JP" dirty="0" smtClean="0"/>
              <a:t>u tako da smatra da je </a:t>
            </a:r>
            <a:r>
              <a:rPr lang="en-US" altLang="ja-JP" dirty="0" smtClean="0"/>
              <a:t>PC1 </a:t>
            </a:r>
            <a:r>
              <a:rPr lang="sr-Latn-RS" altLang="ja-JP" dirty="0" smtClean="0"/>
              <a:t>sada promenio </a:t>
            </a:r>
            <a:r>
              <a:rPr lang="sr-Latn-RS" altLang="ja-JP" dirty="0" err="1" smtClean="0"/>
              <a:t>opziciju</a:t>
            </a:r>
            <a:r>
              <a:rPr lang="sr-Latn-RS" altLang="ja-JP" dirty="0" smtClean="0"/>
              <a:t> i da je dostupan na  </a:t>
            </a:r>
            <a:br>
              <a:rPr lang="sr-Latn-RS" altLang="ja-JP" dirty="0" smtClean="0"/>
            </a:br>
            <a:r>
              <a:rPr lang="sr-Latn-RS" altLang="ja-JP" dirty="0" smtClean="0"/>
              <a:t>portu 1</a:t>
            </a:r>
            <a:r>
              <a:rPr lang="en-US" altLang="ja-JP" dirty="0" smtClean="0"/>
              <a:t>.</a:t>
            </a:r>
          </a:p>
          <a:p>
            <a:pPr marL="362648" lvl="1" indent="-173736"/>
            <a:r>
              <a:rPr lang="sr-Latn-RS" altLang="ja-JP" dirty="0" smtClean="0"/>
              <a:t>Host koji je „uhvaćen“ u petlju nije dostupan drugim </a:t>
            </a:r>
            <a:r>
              <a:rPr lang="sr-Latn-RS" altLang="ja-JP" dirty="0" err="1" smtClean="0"/>
              <a:t>hostovima</a:t>
            </a:r>
            <a:r>
              <a:rPr lang="sr-Latn-RS" altLang="ja-JP" dirty="0" smtClean="0"/>
              <a:t>.</a:t>
            </a:r>
            <a:br>
              <a:rPr lang="sr-Latn-RS" altLang="ja-JP" dirty="0" smtClean="0"/>
            </a:br>
            <a:endParaRPr lang="sr-Latn-RS" altLang="ja-JP" dirty="0" smtClean="0"/>
          </a:p>
          <a:p>
            <a:pPr marL="362648" lvl="1" indent="-173736"/>
            <a:r>
              <a:rPr lang="sr-Latn-RS" altLang="ja-JP" dirty="0" smtClean="0"/>
              <a:t>Zbog konstantne promene informacija u MAC tabelama</a:t>
            </a:r>
            <a:r>
              <a:rPr lang="en-US" altLang="ja-JP" dirty="0" smtClean="0"/>
              <a:t>, S3 </a:t>
            </a:r>
            <a:br>
              <a:rPr lang="en-US" altLang="ja-JP" dirty="0" smtClean="0"/>
            </a:br>
            <a:r>
              <a:rPr lang="sr-Latn-RS" altLang="ja-JP" dirty="0" smtClean="0"/>
              <a:t>i</a:t>
            </a:r>
            <a:r>
              <a:rPr lang="en-US" altLang="ja-JP" dirty="0" smtClean="0"/>
              <a:t> S1 </a:t>
            </a:r>
            <a:r>
              <a:rPr lang="sr-Latn-RS" altLang="ja-JP" dirty="0" smtClean="0"/>
              <a:t>ne znaju gde da prosleđuju </a:t>
            </a:r>
            <a:r>
              <a:rPr lang="sr-Latn-RS" altLang="ja-JP" dirty="0" err="1" smtClean="0"/>
              <a:t>frejmove</a:t>
            </a:r>
            <a:r>
              <a:rPr lang="en-US" altLang="ja-JP" dirty="0" smtClean="0"/>
              <a:t>.</a:t>
            </a:r>
          </a:p>
          <a:p>
            <a:pPr marL="261937" lvl="2" indent="0">
              <a:buNone/>
            </a:pPr>
            <a:endParaRPr lang="en-US" altLang="ja-JP" dirty="0" smtClean="0"/>
          </a:p>
        </p:txBody>
      </p:sp>
      <p:sp>
        <p:nvSpPr>
          <p:cNvPr id="8194" name="Rectangle 2"/>
          <p:cNvSpPr>
            <a:spLocks noGrp="1" noChangeArrowheads="1"/>
          </p:cNvSpPr>
          <p:nvPr>
            <p:ph type="title"/>
          </p:nvPr>
        </p:nvSpPr>
        <p:spPr/>
        <p:txBody>
          <a:bodyPr/>
          <a:lstStyle/>
          <a:p>
            <a:r>
              <a:rPr lang="en-US" altLang="en-US" sz="1600" dirty="0" smtClean="0"/>
              <a:t>Spanning Tree</a:t>
            </a:r>
            <a:br>
              <a:rPr lang="en-US" altLang="en-US" sz="1600" dirty="0" smtClean="0"/>
            </a:br>
            <a:r>
              <a:rPr lang="sr-Latn-RS" altLang="en-US" dirty="0" smtClean="0"/>
              <a:t>Problemi sa </a:t>
            </a:r>
            <a:r>
              <a:rPr lang="sr-Latn-RS" altLang="en-US" dirty="0" err="1" smtClean="0"/>
              <a:t>redundansom</a:t>
            </a:r>
            <a:r>
              <a:rPr lang="en-US" altLang="en-US" dirty="0" smtClean="0"/>
              <a:t>: </a:t>
            </a:r>
            <a:r>
              <a:rPr lang="sr-Latn-RS" altLang="en-US" dirty="0" smtClean="0"/>
              <a:t>Nestabilnost </a:t>
            </a:r>
            <a:r>
              <a:rPr lang="en-US" altLang="en-US" dirty="0" smtClean="0"/>
              <a:t>MAC </a:t>
            </a:r>
            <a:r>
              <a:rPr lang="sr-Latn-RS" altLang="en-US" dirty="0" smtClean="0"/>
              <a:t>Tabele</a:t>
            </a:r>
            <a:endParaRPr lang="en-US" altLang="en-US" dirty="0" smtClean="0"/>
          </a:p>
        </p:txBody>
      </p:sp>
      <p:pic>
        <p:nvPicPr>
          <p:cNvPr id="3" name="Picture 2"/>
          <p:cNvPicPr>
            <a:picLocks noChangeAspect="1"/>
          </p:cNvPicPr>
          <p:nvPr/>
        </p:nvPicPr>
        <p:blipFill>
          <a:blip r:embed="rId3"/>
          <a:stretch>
            <a:fillRect/>
          </a:stretch>
        </p:blipFill>
        <p:spPr>
          <a:xfrm>
            <a:off x="5909734" y="763603"/>
            <a:ext cx="3115733" cy="1943085"/>
          </a:xfrm>
          <a:prstGeom prst="rect">
            <a:avLst/>
          </a:prstGeom>
        </p:spPr>
      </p:pic>
      <p:pic>
        <p:nvPicPr>
          <p:cNvPr id="5" name="Picture 4"/>
          <p:cNvPicPr>
            <a:picLocks noChangeAspect="1"/>
          </p:cNvPicPr>
          <p:nvPr/>
        </p:nvPicPr>
        <p:blipFill>
          <a:blip r:embed="rId4"/>
          <a:stretch>
            <a:fillRect/>
          </a:stretch>
        </p:blipFill>
        <p:spPr>
          <a:xfrm>
            <a:off x="5926668" y="2767877"/>
            <a:ext cx="2973916" cy="1861411"/>
          </a:xfrm>
          <a:prstGeom prst="rect">
            <a:avLst/>
          </a:prstGeom>
        </p:spPr>
      </p:pic>
      <p:sp>
        <p:nvSpPr>
          <p:cNvPr id="2" name="Slide Number Placeholder 1"/>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5</a:t>
            </a:fld>
            <a:endParaRPr lang="en-US" kern="0" dirty="0">
              <a:solidFill>
                <a:srgbClr val="595959"/>
              </a:solidFill>
            </a:endParaRPr>
          </a:p>
        </p:txBody>
      </p:sp>
    </p:spTree>
    <p:extLst>
      <p:ext uri="{BB962C8B-B14F-4D97-AF65-F5344CB8AC3E}">
        <p14:creationId xmlns:p14="http://schemas.microsoft.com/office/powerpoint/2010/main" val="1402017876"/>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Slide Number Placeholder 3"/>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50</a:t>
            </a:fld>
            <a:endParaRPr lang="en-US" kern="0" dirty="0">
              <a:solidFill>
                <a:srgbClr val="595959"/>
              </a:solidFill>
            </a:endParaRPr>
          </a:p>
        </p:txBody>
      </p:sp>
    </p:spTree>
    <p:extLst>
      <p:ext uri="{BB962C8B-B14F-4D97-AF65-F5344CB8AC3E}">
        <p14:creationId xmlns:p14="http://schemas.microsoft.com/office/powerpoint/2010/main" val="1524405331"/>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36316" y="822191"/>
            <a:ext cx="8853286" cy="4155319"/>
          </a:xfrm>
        </p:spPr>
        <p:txBody>
          <a:bodyPr/>
          <a:lstStyle/>
          <a:p>
            <a:r>
              <a:rPr lang="sr-Latn-RS" altLang="ja-JP" dirty="0" err="1" smtClean="0"/>
              <a:t>Brotkast</a:t>
            </a:r>
            <a:r>
              <a:rPr lang="sr-Latn-RS" altLang="ja-JP" dirty="0" smtClean="0"/>
              <a:t> oluja</a:t>
            </a:r>
            <a:r>
              <a:rPr lang="en-US" altLang="ja-JP" dirty="0" smtClean="0"/>
              <a:t> – </a:t>
            </a:r>
            <a:r>
              <a:rPr lang="sr-Latn-RS" altLang="ja-JP" dirty="0" smtClean="0"/>
              <a:t>previše </a:t>
            </a:r>
            <a:r>
              <a:rPr lang="sr-Latn-RS" altLang="ja-JP" dirty="0" err="1" smtClean="0"/>
              <a:t>brotkast</a:t>
            </a:r>
            <a:r>
              <a:rPr lang="sr-Latn-RS" altLang="ja-JP" dirty="0" smtClean="0"/>
              <a:t> paketa uhvaćenih u L2 petlji koji zauzimaju većinu ako ne ceo propusni opseg mreže, pa je mreža nedostupna za regularan saobraćaj</a:t>
            </a:r>
            <a:r>
              <a:rPr lang="en-US" altLang="ja-JP" dirty="0" smtClean="0"/>
              <a:t>. </a:t>
            </a:r>
          </a:p>
          <a:p>
            <a:pPr lvl="1"/>
            <a:r>
              <a:rPr lang="sr-Latn-RS" altLang="ja-JP" dirty="0" smtClean="0"/>
              <a:t>Prouzrokuje </a:t>
            </a:r>
            <a:r>
              <a:rPr lang="en-US" altLang="ja-JP" dirty="0" err="1" smtClean="0"/>
              <a:t>DoS</a:t>
            </a:r>
            <a:endParaRPr lang="en-US" altLang="ja-JP" dirty="0" smtClean="0"/>
          </a:p>
          <a:p>
            <a:pPr lvl="1"/>
            <a:r>
              <a:rPr lang="sr-Latn-RS" altLang="ja-JP" dirty="0" smtClean="0"/>
              <a:t>Može se javiti za veoma kratko vreme …</a:t>
            </a:r>
            <a:endParaRPr lang="en-US" altLang="ja-JP" dirty="0" smtClean="0"/>
          </a:p>
          <a:p>
            <a:pPr marL="261937" lvl="2" indent="0">
              <a:buNone/>
            </a:pPr>
            <a:endParaRPr lang="en-US" altLang="ja-JP" dirty="0" smtClean="0"/>
          </a:p>
        </p:txBody>
      </p:sp>
      <p:sp>
        <p:nvSpPr>
          <p:cNvPr id="8194" name="Rectangle 2"/>
          <p:cNvSpPr>
            <a:spLocks noGrp="1" noChangeArrowheads="1"/>
          </p:cNvSpPr>
          <p:nvPr>
            <p:ph type="title"/>
          </p:nvPr>
        </p:nvSpPr>
        <p:spPr/>
        <p:txBody>
          <a:bodyPr/>
          <a:lstStyle/>
          <a:p>
            <a:r>
              <a:rPr lang="en-US" altLang="en-US" sz="1600" dirty="0" smtClean="0"/>
              <a:t>Spanning Tree</a:t>
            </a:r>
            <a:br>
              <a:rPr lang="en-US" altLang="en-US" sz="1600" dirty="0" smtClean="0"/>
            </a:br>
            <a:r>
              <a:rPr lang="sr-Latn-RS" altLang="en-US" dirty="0" smtClean="0"/>
              <a:t>Problemi sa </a:t>
            </a:r>
            <a:r>
              <a:rPr lang="sr-Latn-RS" altLang="en-US" dirty="0" err="1" smtClean="0"/>
              <a:t>redundansom</a:t>
            </a:r>
            <a:r>
              <a:rPr lang="en-US" altLang="en-US" dirty="0" smtClean="0"/>
              <a:t>: </a:t>
            </a:r>
            <a:r>
              <a:rPr lang="sr-Latn-RS" altLang="en-US" dirty="0" err="1" smtClean="0"/>
              <a:t>Brotkast</a:t>
            </a:r>
            <a:r>
              <a:rPr lang="sr-Latn-RS" altLang="en-US" dirty="0" smtClean="0"/>
              <a:t> oluje</a:t>
            </a:r>
            <a:endParaRPr lang="en-US" altLang="en-US" dirty="0" smtClean="0"/>
          </a:p>
        </p:txBody>
      </p:sp>
      <p:pic>
        <p:nvPicPr>
          <p:cNvPr id="4" name="Picture 3"/>
          <p:cNvPicPr>
            <a:picLocks noChangeAspect="1"/>
          </p:cNvPicPr>
          <p:nvPr/>
        </p:nvPicPr>
        <p:blipFill>
          <a:blip r:embed="rId4"/>
          <a:stretch>
            <a:fillRect/>
          </a:stretch>
        </p:blipFill>
        <p:spPr>
          <a:xfrm>
            <a:off x="1710267" y="2060933"/>
            <a:ext cx="4354512" cy="2495192"/>
          </a:xfrm>
          <a:prstGeom prst="rect">
            <a:avLst/>
          </a:prstGeom>
        </p:spPr>
      </p:pic>
      <p:sp>
        <p:nvSpPr>
          <p:cNvPr id="2" name="Slide Number Placeholder 1"/>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6</a:t>
            </a:fld>
            <a:endParaRPr lang="en-US" kern="0" dirty="0">
              <a:solidFill>
                <a:srgbClr val="595959"/>
              </a:solidFill>
            </a:endParaRPr>
          </a:p>
        </p:txBody>
      </p:sp>
    </p:spTree>
    <p:extLst>
      <p:ext uri="{BB962C8B-B14F-4D97-AF65-F5344CB8AC3E}">
        <p14:creationId xmlns:p14="http://schemas.microsoft.com/office/powerpoint/2010/main" val="3473234513"/>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3760115" cy="4155319"/>
          </a:xfrm>
        </p:spPr>
        <p:txBody>
          <a:bodyPr/>
          <a:lstStyle/>
          <a:p>
            <a:r>
              <a:rPr lang="sr-Latn-RS" dirty="0" smtClean="0"/>
              <a:t>Linearna </a:t>
            </a:r>
            <a:r>
              <a:rPr lang="sr-Latn-RS" dirty="0" err="1" smtClean="0"/>
              <a:t>brotkast</a:t>
            </a:r>
            <a:r>
              <a:rPr lang="sr-Latn-RS" dirty="0" smtClean="0"/>
              <a:t> oluja</a:t>
            </a:r>
            <a:endParaRPr lang="en-US" dirty="0"/>
          </a:p>
        </p:txBody>
      </p:sp>
      <p:sp>
        <p:nvSpPr>
          <p:cNvPr id="3" name="Title 2"/>
          <p:cNvSpPr>
            <a:spLocks noGrp="1"/>
          </p:cNvSpPr>
          <p:nvPr>
            <p:ph type="title"/>
          </p:nvPr>
        </p:nvSpPr>
        <p:spPr/>
        <p:txBody>
          <a:bodyPr/>
          <a:lstStyle/>
          <a:p>
            <a:r>
              <a:rPr lang="en-US" altLang="en-US" sz="1600" dirty="0"/>
              <a:t>Spanning Tree</a:t>
            </a:r>
            <a:br>
              <a:rPr lang="en-US" altLang="en-US" sz="1600" dirty="0"/>
            </a:br>
            <a:r>
              <a:rPr lang="sr-Latn-RS" altLang="en-US" dirty="0"/>
              <a:t>Problemi sa </a:t>
            </a:r>
            <a:r>
              <a:rPr lang="sr-Latn-RS" altLang="en-US" dirty="0" err="1"/>
              <a:t>redundansom</a:t>
            </a:r>
            <a:r>
              <a:rPr lang="en-US" altLang="en-US" dirty="0"/>
              <a:t>: </a:t>
            </a:r>
            <a:r>
              <a:rPr lang="sr-Latn-RS" altLang="en-US" dirty="0" err="1"/>
              <a:t>Brotkast</a:t>
            </a:r>
            <a:r>
              <a:rPr lang="sr-Latn-RS" altLang="en-US" dirty="0"/>
              <a:t> oluje</a:t>
            </a:r>
            <a:endParaRPr lang="en-US" dirty="0"/>
          </a:p>
        </p:txBody>
      </p:sp>
      <p:sp>
        <p:nvSpPr>
          <p:cNvPr id="5" name="Content Placeholder 1"/>
          <p:cNvSpPr txBox="1">
            <a:spLocks/>
          </p:cNvSpPr>
          <p:nvPr/>
        </p:nvSpPr>
        <p:spPr bwMode="auto">
          <a:xfrm>
            <a:off x="4315373" y="768122"/>
            <a:ext cx="3760115"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sr-Latn-RS" dirty="0" smtClean="0"/>
              <a:t>Eksponencijalna </a:t>
            </a:r>
            <a:r>
              <a:rPr lang="sr-Latn-RS" dirty="0" err="1" smtClean="0"/>
              <a:t>brotkast</a:t>
            </a:r>
            <a:r>
              <a:rPr lang="sr-Latn-RS" dirty="0" smtClean="0"/>
              <a:t> oluja</a:t>
            </a:r>
            <a:endParaRPr lang="sr-Latn-RS" dirty="0"/>
          </a:p>
        </p:txBody>
      </p:sp>
      <p:sp>
        <p:nvSpPr>
          <p:cNvPr id="4" name="Slide Number Placeholder 3"/>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7</a:t>
            </a:fld>
            <a:endParaRPr lang="en-US" kern="0" dirty="0">
              <a:solidFill>
                <a:srgbClr val="595959"/>
              </a:solidFill>
            </a:endParaRPr>
          </a:p>
        </p:txBody>
      </p:sp>
    </p:spTree>
    <p:extLst>
      <p:ext uri="{BB962C8B-B14F-4D97-AF65-F5344CB8AC3E}">
        <p14:creationId xmlns:p14="http://schemas.microsoft.com/office/powerpoint/2010/main" val="396415528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4639732" y="822191"/>
            <a:ext cx="4349869" cy="4155319"/>
          </a:xfrm>
        </p:spPr>
        <p:txBody>
          <a:bodyPr/>
          <a:lstStyle/>
          <a:p>
            <a:r>
              <a:rPr lang="en-US" altLang="ja-JP" dirty="0" smtClean="0"/>
              <a:t>An unknown unicast frame is when the switch does not have the destination MAC address in its MAC address table and has to broadcast the frame out all ports except the port the frame was received on (the ingress port).</a:t>
            </a:r>
          </a:p>
          <a:p>
            <a:r>
              <a:rPr lang="en-US" altLang="ja-JP" dirty="0" smtClean="0"/>
              <a:t>Unknown unicast frames sent onto a looped network can result in duplicate frames arriving at the destination device.</a:t>
            </a:r>
          </a:p>
          <a:p>
            <a:pPr marL="531812" lvl="1" indent="-342900">
              <a:buFont typeface="+mj-lt"/>
              <a:buAutoNum type="arabicPeriod"/>
            </a:pPr>
            <a:r>
              <a:rPr lang="en-US" altLang="ja-JP" dirty="0" smtClean="0"/>
              <a:t>PC1 sends a frame destined for PC4.</a:t>
            </a:r>
          </a:p>
          <a:p>
            <a:pPr marL="531812" lvl="1" indent="-342900">
              <a:buFont typeface="+mj-lt"/>
              <a:buAutoNum type="arabicPeriod"/>
            </a:pPr>
            <a:r>
              <a:rPr lang="en-US" altLang="ja-JP" dirty="0" smtClean="0"/>
              <a:t>S2 does not have PC4’s MAC address in the MAC address table so it forwards the frame out all ports including the trunks that lead to S1 and S3. S1 sends the frame to PC4. S3 also sends a copy of the frame over to S1 which delivers the same frame again to PC4.</a:t>
            </a:r>
          </a:p>
          <a:p>
            <a:pPr marL="261937" lvl="2" indent="0">
              <a:buNone/>
            </a:pPr>
            <a:endParaRPr lang="en-US" altLang="ja-JP" dirty="0" smtClean="0"/>
          </a:p>
        </p:txBody>
      </p:sp>
      <p:sp>
        <p:nvSpPr>
          <p:cNvPr id="8194" name="Rectangle 2"/>
          <p:cNvSpPr>
            <a:spLocks noGrp="1" noChangeArrowheads="1"/>
          </p:cNvSpPr>
          <p:nvPr>
            <p:ph type="title"/>
          </p:nvPr>
        </p:nvSpPr>
        <p:spPr/>
        <p:txBody>
          <a:bodyPr/>
          <a:lstStyle/>
          <a:p>
            <a:r>
              <a:rPr lang="en-US" altLang="en-US" sz="1600" dirty="0" smtClean="0"/>
              <a:t>Spanning Tree</a:t>
            </a:r>
            <a:br>
              <a:rPr lang="en-US" altLang="en-US" sz="1600" dirty="0" smtClean="0"/>
            </a:br>
            <a:r>
              <a:rPr lang="sr-Latn-RS" altLang="en-US" dirty="0" smtClean="0"/>
              <a:t>Problemi sa </a:t>
            </a:r>
            <a:r>
              <a:rPr lang="sr-Latn-RS" altLang="en-US" dirty="0" err="1" smtClean="0"/>
              <a:t>redundansom</a:t>
            </a:r>
            <a:r>
              <a:rPr lang="en-US" altLang="en-US" dirty="0" smtClean="0"/>
              <a:t>: </a:t>
            </a:r>
            <a:r>
              <a:rPr lang="sr-Latn-RS" altLang="en-US" dirty="0" smtClean="0"/>
              <a:t>Duplikati </a:t>
            </a:r>
            <a:r>
              <a:rPr lang="sr-Latn-RS" altLang="en-US" dirty="0" err="1" smtClean="0"/>
              <a:t>unikast</a:t>
            </a:r>
            <a:r>
              <a:rPr lang="sr-Latn-RS" altLang="en-US" dirty="0" smtClean="0"/>
              <a:t> </a:t>
            </a:r>
            <a:r>
              <a:rPr lang="sr-Latn-RS" altLang="en-US" dirty="0" err="1" smtClean="0"/>
              <a:t>frejmova</a:t>
            </a:r>
            <a:endParaRPr lang="en-US" altLang="en-US" dirty="0" smtClean="0"/>
          </a:p>
        </p:txBody>
      </p:sp>
      <p:pic>
        <p:nvPicPr>
          <p:cNvPr id="2" name="Picture 1"/>
          <p:cNvPicPr>
            <a:picLocks noChangeAspect="1"/>
          </p:cNvPicPr>
          <p:nvPr/>
        </p:nvPicPr>
        <p:blipFill>
          <a:blip r:embed="rId4"/>
          <a:stretch>
            <a:fillRect/>
          </a:stretch>
        </p:blipFill>
        <p:spPr>
          <a:xfrm>
            <a:off x="577926" y="1349204"/>
            <a:ext cx="3599315" cy="2308395"/>
          </a:xfrm>
          <a:prstGeom prst="rect">
            <a:avLst/>
          </a:prstGeom>
        </p:spPr>
      </p:pic>
      <p:sp>
        <p:nvSpPr>
          <p:cNvPr id="3" name="Slide Number Placeholder 2"/>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8</a:t>
            </a:fld>
            <a:endParaRPr lang="en-US" kern="0" dirty="0">
              <a:solidFill>
                <a:srgbClr val="595959"/>
              </a:solidFill>
            </a:endParaRPr>
          </a:p>
        </p:txBody>
      </p:sp>
    </p:spTree>
    <p:extLst>
      <p:ext uri="{BB962C8B-B14F-4D97-AF65-F5344CB8AC3E}">
        <p14:creationId xmlns:p14="http://schemas.microsoft.com/office/powerpoint/2010/main" val="4159929351"/>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sr-Latn-RS" altLang="en-US" dirty="0" smtClean="0"/>
              <a:t>Redundantni dizajn </a:t>
            </a:r>
            <a:r>
              <a:rPr lang="sr-Latn-RS" altLang="en-US" dirty="0" err="1" smtClean="0"/>
              <a:t>hierarhijskog</a:t>
            </a:r>
            <a:r>
              <a:rPr lang="sr-Latn-RS" altLang="en-US" dirty="0" smtClean="0"/>
              <a:t> modela</a:t>
            </a:r>
            <a:endParaRPr lang="en-US" altLang="en-US" dirty="0" smtClean="0"/>
          </a:p>
        </p:txBody>
      </p:sp>
      <p:pic>
        <p:nvPicPr>
          <p:cNvPr id="2" name="Picture 1"/>
          <p:cNvPicPr>
            <a:picLocks noChangeAspect="1"/>
          </p:cNvPicPr>
          <p:nvPr/>
        </p:nvPicPr>
        <p:blipFill rotWithShape="1">
          <a:blip r:embed="rId4"/>
          <a:srcRect l="9790" t="26700" r="8520" b="16488"/>
          <a:stretch/>
        </p:blipFill>
        <p:spPr>
          <a:xfrm>
            <a:off x="743849" y="1171253"/>
            <a:ext cx="7732414" cy="3332937"/>
          </a:xfrm>
          <a:prstGeom prst="rect">
            <a:avLst/>
          </a:prstGeom>
        </p:spPr>
      </p:pic>
      <p:sp>
        <p:nvSpPr>
          <p:cNvPr id="3" name="Slide Number Placeholder 2"/>
          <p:cNvSpPr>
            <a:spLocks noGrp="1"/>
          </p:cNvSpPr>
          <p:nvPr>
            <p:ph type="sldNum" sz="quarter" idx="4"/>
          </p:nvPr>
        </p:nvSpPr>
        <p:spPr/>
        <p:txBody>
          <a:bodyPr/>
          <a:lstStyle/>
          <a:p>
            <a:pPr defTabSz="385763">
              <a:defRPr/>
            </a:pPr>
            <a:fld id="{2F5CCB13-0A32-4557-88E9-079F0C330695}" type="slidenum">
              <a:rPr lang="en-US" kern="0" smtClean="0">
                <a:solidFill>
                  <a:srgbClr val="595959"/>
                </a:solidFill>
              </a:rPr>
              <a:pPr defTabSz="385763">
                <a:defRPr/>
              </a:pPr>
              <a:t>9</a:t>
            </a:fld>
            <a:endParaRPr lang="en-US" kern="0" dirty="0">
              <a:solidFill>
                <a:srgbClr val="595959"/>
              </a:solidFill>
            </a:endParaRPr>
          </a:p>
        </p:txBody>
      </p:sp>
    </p:spTree>
    <p:extLst>
      <p:ext uri="{BB962C8B-B14F-4D97-AF65-F5344CB8AC3E}">
        <p14:creationId xmlns:p14="http://schemas.microsoft.com/office/powerpoint/2010/main" val="3200827532"/>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theme/theme1.xml><?xml version="1.0" encoding="utf-8"?>
<a:theme xmlns:a="http://schemas.openxmlformats.org/drawingml/2006/main" name="grananje-dinam">
  <a:themeElements>
    <a:clrScheme name="grananje-dinam 15">
      <a:dk1>
        <a:srgbClr val="000000"/>
      </a:dk1>
      <a:lt1>
        <a:srgbClr val="FFFFFF"/>
      </a:lt1>
      <a:dk2>
        <a:srgbClr val="FFFFFF"/>
      </a:dk2>
      <a:lt2>
        <a:srgbClr val="000000"/>
      </a:lt2>
      <a:accent1>
        <a:srgbClr val="A50021"/>
      </a:accent1>
      <a:accent2>
        <a:srgbClr val="009900"/>
      </a:accent2>
      <a:accent3>
        <a:srgbClr val="FFFFFF"/>
      </a:accent3>
      <a:accent4>
        <a:srgbClr val="000000"/>
      </a:accent4>
      <a:accent5>
        <a:srgbClr val="CFAAAB"/>
      </a:accent5>
      <a:accent6>
        <a:srgbClr val="008A00"/>
      </a:accent6>
      <a:hlink>
        <a:srgbClr val="003399"/>
      </a:hlink>
      <a:folHlink>
        <a:srgbClr val="DDDDDD"/>
      </a:folHlink>
    </a:clrScheme>
    <a:fontScheme name="grananje-dinam">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182863" tIns="137148" rIns="182863" bIns="137148" numCol="1" anchor="t" anchorCtr="0" compatLnSpc="1">
        <a:prstTxWarp prst="textNoShape">
          <a:avLst/>
        </a:prstTxWarp>
        <a:spAutoFit/>
      </a:bodyPr>
      <a:lstStyle>
        <a:defPPr marL="1143000" marR="0" indent="-228600" algn="l" defTabSz="914400" rtl="0" eaLnBrk="0" fontAlgn="base" latinLnBrk="0" hangingPunct="0">
          <a:lnSpc>
            <a:spcPct val="100000"/>
          </a:lnSpc>
          <a:spcBef>
            <a:spcPct val="20000"/>
          </a:spcBef>
          <a:spcAft>
            <a:spcPct val="0"/>
          </a:spcAft>
          <a:buClr>
            <a:schemeClr val="tx1"/>
          </a:buClr>
          <a:buSzTx/>
          <a:buFont typeface="Wingdings" pitchFamily="2" charset="2"/>
          <a:buChar char="Ø"/>
          <a:tabLst/>
          <a:defRPr kumimoji="1"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Tahoma"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182863" tIns="137148" rIns="182863" bIns="137148" numCol="1" anchor="t" anchorCtr="0" compatLnSpc="1">
        <a:prstTxWarp prst="textNoShape">
          <a:avLst/>
        </a:prstTxWarp>
        <a:spAutoFit/>
      </a:bodyPr>
      <a:lstStyle>
        <a:defPPr marL="1143000" marR="0" indent="-228600" algn="l" defTabSz="914400" rtl="0" eaLnBrk="0" fontAlgn="base" latinLnBrk="0" hangingPunct="0">
          <a:lnSpc>
            <a:spcPct val="100000"/>
          </a:lnSpc>
          <a:spcBef>
            <a:spcPct val="20000"/>
          </a:spcBef>
          <a:spcAft>
            <a:spcPct val="0"/>
          </a:spcAft>
          <a:buClr>
            <a:schemeClr val="tx1"/>
          </a:buClr>
          <a:buSzTx/>
          <a:buFont typeface="Wingdings" pitchFamily="2" charset="2"/>
          <a:buChar char="Ø"/>
          <a:tabLst/>
          <a:defRPr kumimoji="1"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Tahoma" pitchFamily="34" charset="0"/>
          </a:defRPr>
        </a:defPPr>
      </a:lstStyle>
    </a:lnDef>
  </a:objectDefaults>
  <a:extraClrSchemeLst>
    <a:extraClrScheme>
      <a:clrScheme name="grananje-dinam 1">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6666FF"/>
        </a:hlink>
        <a:folHlink>
          <a:srgbClr val="1C6D9A"/>
        </a:folHlink>
      </a:clrScheme>
      <a:clrMap bg1="dk2" tx1="lt1" bg2="dk1" tx2="lt2" accent1="accent1" accent2="accent2" accent3="accent3" accent4="accent4" accent5="accent5" accent6="accent6" hlink="hlink" folHlink="folHlink"/>
    </a:extraClrScheme>
    <a:extraClrScheme>
      <a:clrScheme name="grananje-dinam 2">
        <a:dk1>
          <a:srgbClr val="000000"/>
        </a:dk1>
        <a:lt1>
          <a:srgbClr val="FFFFFF"/>
        </a:lt1>
        <a:dk2>
          <a:srgbClr val="000066"/>
        </a:dk2>
        <a:lt2>
          <a:srgbClr val="969696"/>
        </a:lt2>
        <a:accent1>
          <a:srgbClr val="666699"/>
        </a:accent1>
        <a:accent2>
          <a:srgbClr val="CCCCFF"/>
        </a:accent2>
        <a:accent3>
          <a:srgbClr val="FFFFFF"/>
        </a:accent3>
        <a:accent4>
          <a:srgbClr val="000000"/>
        </a:accent4>
        <a:accent5>
          <a:srgbClr val="B8B8CA"/>
        </a:accent5>
        <a:accent6>
          <a:srgbClr val="B9B9E7"/>
        </a:accent6>
        <a:hlink>
          <a:srgbClr val="CC00CC"/>
        </a:hlink>
        <a:folHlink>
          <a:srgbClr val="EAEAEA"/>
        </a:folHlink>
      </a:clrScheme>
      <a:clrMap bg1="lt1" tx1="dk1" bg2="lt2" tx2="dk2" accent1="accent1" accent2="accent2" accent3="accent3" accent4="accent4" accent5="accent5" accent6="accent6" hlink="hlink" folHlink="folHlink"/>
    </a:extraClrScheme>
    <a:extraClrScheme>
      <a:clrScheme name="grananje-dinam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ananje-dinam 4">
        <a:dk1>
          <a:srgbClr val="000000"/>
        </a:dk1>
        <a:lt1>
          <a:srgbClr val="FFFFCC"/>
        </a:lt1>
        <a:dk2>
          <a:srgbClr val="FF6600"/>
        </a:dk2>
        <a:lt2>
          <a:srgbClr val="333300"/>
        </a:lt2>
        <a:accent1>
          <a:srgbClr val="800000"/>
        </a:accent1>
        <a:accent2>
          <a:srgbClr val="CC6600"/>
        </a:accent2>
        <a:accent3>
          <a:srgbClr val="FFFFE2"/>
        </a:accent3>
        <a:accent4>
          <a:srgbClr val="000000"/>
        </a:accent4>
        <a:accent5>
          <a:srgbClr val="C0AAAA"/>
        </a:accent5>
        <a:accent6>
          <a:srgbClr val="B95C00"/>
        </a:accent6>
        <a:hlink>
          <a:srgbClr val="808000"/>
        </a:hlink>
        <a:folHlink>
          <a:srgbClr val="FFCC66"/>
        </a:folHlink>
      </a:clrScheme>
      <a:clrMap bg1="lt1" tx1="dk1" bg2="lt2" tx2="dk2" accent1="accent1" accent2="accent2" accent3="accent3" accent4="accent4" accent5="accent5" accent6="accent6" hlink="hlink" folHlink="folHlink"/>
    </a:extraClrScheme>
    <a:extraClrScheme>
      <a:clrScheme name="grananje-dinam 5">
        <a:dk1>
          <a:srgbClr val="1C3956"/>
        </a:dk1>
        <a:lt1>
          <a:srgbClr val="FFFFFF"/>
        </a:lt1>
        <a:dk2>
          <a:srgbClr val="003366"/>
        </a:dk2>
        <a:lt2>
          <a:srgbClr val="DDDDDD"/>
        </a:lt2>
        <a:accent1>
          <a:srgbClr val="3D7CBB"/>
        </a:accent1>
        <a:accent2>
          <a:srgbClr val="00152A"/>
        </a:accent2>
        <a:accent3>
          <a:srgbClr val="AAADB8"/>
        </a:accent3>
        <a:accent4>
          <a:srgbClr val="DADADA"/>
        </a:accent4>
        <a:accent5>
          <a:srgbClr val="AFBFDA"/>
        </a:accent5>
        <a:accent6>
          <a:srgbClr val="001225"/>
        </a:accent6>
        <a:hlink>
          <a:srgbClr val="33CCCC"/>
        </a:hlink>
        <a:folHlink>
          <a:srgbClr val="96B9DC"/>
        </a:folHlink>
      </a:clrScheme>
      <a:clrMap bg1="dk2" tx1="lt1" bg2="dk1" tx2="lt2" accent1="accent1" accent2="accent2" accent3="accent3" accent4="accent4" accent5="accent5" accent6="accent6" hlink="hlink" folHlink="folHlink"/>
    </a:extraClrScheme>
    <a:extraClrScheme>
      <a:clrScheme name="grananje-dinam 6">
        <a:dk1>
          <a:srgbClr val="000000"/>
        </a:dk1>
        <a:lt1>
          <a:srgbClr val="FFFFFF"/>
        </a:lt1>
        <a:dk2>
          <a:srgbClr val="440044"/>
        </a:dk2>
        <a:lt2>
          <a:srgbClr val="491D49"/>
        </a:lt2>
        <a:accent1>
          <a:srgbClr val="9D9DBD"/>
        </a:accent1>
        <a:accent2>
          <a:srgbClr val="14213C"/>
        </a:accent2>
        <a:accent3>
          <a:srgbClr val="FFFFFF"/>
        </a:accent3>
        <a:accent4>
          <a:srgbClr val="000000"/>
        </a:accent4>
        <a:accent5>
          <a:srgbClr val="CCCCDB"/>
        </a:accent5>
        <a:accent6>
          <a:srgbClr val="111D35"/>
        </a:accent6>
        <a:hlink>
          <a:srgbClr val="666699"/>
        </a:hlink>
        <a:folHlink>
          <a:srgbClr val="DBDBF1"/>
        </a:folHlink>
      </a:clrScheme>
      <a:clrMap bg1="lt1" tx1="dk1" bg2="lt2" tx2="dk2" accent1="accent1" accent2="accent2" accent3="accent3" accent4="accent4" accent5="accent5" accent6="accent6" hlink="hlink" folHlink="folHlink"/>
    </a:extraClrScheme>
    <a:extraClrScheme>
      <a:clrScheme name="grananje-dinam 7">
        <a:dk1>
          <a:srgbClr val="000000"/>
        </a:dk1>
        <a:lt1>
          <a:srgbClr val="FFFFFF"/>
        </a:lt1>
        <a:dk2>
          <a:srgbClr val="000000"/>
        </a:dk2>
        <a:lt2>
          <a:srgbClr val="001A00"/>
        </a:lt2>
        <a:accent1>
          <a:srgbClr val="339966"/>
        </a:accent1>
        <a:accent2>
          <a:srgbClr val="003300"/>
        </a:accent2>
        <a:accent3>
          <a:srgbClr val="FFFFFF"/>
        </a:accent3>
        <a:accent4>
          <a:srgbClr val="000000"/>
        </a:accent4>
        <a:accent5>
          <a:srgbClr val="ADCAB8"/>
        </a:accent5>
        <a:accent6>
          <a:srgbClr val="002D00"/>
        </a:accent6>
        <a:hlink>
          <a:srgbClr val="FF9933"/>
        </a:hlink>
        <a:folHlink>
          <a:srgbClr val="AFE9CC"/>
        </a:folHlink>
      </a:clrScheme>
      <a:clrMap bg1="lt1" tx1="dk1" bg2="lt2" tx2="dk2" accent1="accent1" accent2="accent2" accent3="accent3" accent4="accent4" accent5="accent5" accent6="accent6" hlink="hlink" folHlink="folHlink"/>
    </a:extraClrScheme>
    <a:extraClrScheme>
      <a:clrScheme name="grananje-dinam 8">
        <a:dk1>
          <a:srgbClr val="000000"/>
        </a:dk1>
        <a:lt1>
          <a:srgbClr val="FFFFFF"/>
        </a:lt1>
        <a:dk2>
          <a:srgbClr val="000000"/>
        </a:dk2>
        <a:lt2>
          <a:srgbClr val="FFCC00"/>
        </a:lt2>
        <a:accent1>
          <a:srgbClr val="FF9900"/>
        </a:accent1>
        <a:accent2>
          <a:srgbClr val="D60093"/>
        </a:accent2>
        <a:accent3>
          <a:srgbClr val="AAAAAA"/>
        </a:accent3>
        <a:accent4>
          <a:srgbClr val="DADADA"/>
        </a:accent4>
        <a:accent5>
          <a:srgbClr val="FFCAAA"/>
        </a:accent5>
        <a:accent6>
          <a:srgbClr val="C20085"/>
        </a:accent6>
        <a:hlink>
          <a:srgbClr val="9966FF"/>
        </a:hlink>
        <a:folHlink>
          <a:srgbClr val="808080"/>
        </a:folHlink>
      </a:clrScheme>
      <a:clrMap bg1="dk2" tx1="lt1" bg2="dk1" tx2="lt2" accent1="accent1" accent2="accent2" accent3="accent3" accent4="accent4" accent5="accent5" accent6="accent6" hlink="hlink" folHlink="folHlink"/>
    </a:extraClrScheme>
    <a:extraClrScheme>
      <a:clrScheme name="grananje-dinam 9">
        <a:dk1>
          <a:srgbClr val="001932"/>
        </a:dk1>
        <a:lt1>
          <a:srgbClr val="FFFFFF"/>
        </a:lt1>
        <a:dk2>
          <a:srgbClr val="1A6690"/>
        </a:dk2>
        <a:lt2>
          <a:srgbClr val="CCFFFF"/>
        </a:lt2>
        <a:accent1>
          <a:srgbClr val="99FFCC"/>
        </a:accent1>
        <a:accent2>
          <a:srgbClr val="01B0FF"/>
        </a:accent2>
        <a:accent3>
          <a:srgbClr val="ABB8C6"/>
        </a:accent3>
        <a:accent4>
          <a:srgbClr val="DADADA"/>
        </a:accent4>
        <a:accent5>
          <a:srgbClr val="CAFFE2"/>
        </a:accent5>
        <a:accent6>
          <a:srgbClr val="019FE7"/>
        </a:accent6>
        <a:hlink>
          <a:srgbClr val="FFCDC0"/>
        </a:hlink>
        <a:folHlink>
          <a:srgbClr val="165476"/>
        </a:folHlink>
      </a:clrScheme>
      <a:clrMap bg1="dk2" tx1="lt1" bg2="dk1" tx2="lt2" accent1="accent1" accent2="accent2" accent3="accent3" accent4="accent4" accent5="accent5" accent6="accent6" hlink="hlink" folHlink="folHlink"/>
    </a:extraClrScheme>
    <a:extraClrScheme>
      <a:clrScheme name="grananje-dinam 10">
        <a:dk1>
          <a:srgbClr val="000000"/>
        </a:dk1>
        <a:lt1>
          <a:srgbClr val="FFFFFF"/>
        </a:lt1>
        <a:dk2>
          <a:srgbClr val="114663"/>
        </a:dk2>
        <a:lt2>
          <a:srgbClr val="CCFFFF"/>
        </a:lt2>
        <a:accent1>
          <a:srgbClr val="99FFCC"/>
        </a:accent1>
        <a:accent2>
          <a:srgbClr val="01B0FF"/>
        </a:accent2>
        <a:accent3>
          <a:srgbClr val="AAB0B7"/>
        </a:accent3>
        <a:accent4>
          <a:srgbClr val="DADADA"/>
        </a:accent4>
        <a:accent5>
          <a:srgbClr val="CAFFE2"/>
        </a:accent5>
        <a:accent6>
          <a:srgbClr val="019FE7"/>
        </a:accent6>
        <a:hlink>
          <a:srgbClr val="FFCDC0"/>
        </a:hlink>
        <a:folHlink>
          <a:srgbClr val="165476"/>
        </a:folHlink>
      </a:clrScheme>
      <a:clrMap bg1="dk2" tx1="lt1" bg2="dk1" tx2="lt2" accent1="accent1" accent2="accent2" accent3="accent3" accent4="accent4" accent5="accent5" accent6="accent6" hlink="hlink" folHlink="folHlink"/>
    </a:extraClrScheme>
    <a:extraClrScheme>
      <a:clrScheme name="grananje-dinam 11">
        <a:dk1>
          <a:srgbClr val="000000"/>
        </a:dk1>
        <a:lt1>
          <a:srgbClr val="FFFFFF"/>
        </a:lt1>
        <a:dk2>
          <a:srgbClr val="114663"/>
        </a:dk2>
        <a:lt2>
          <a:srgbClr val="CCFFFF"/>
        </a:lt2>
        <a:accent1>
          <a:srgbClr val="99FFCC"/>
        </a:accent1>
        <a:accent2>
          <a:srgbClr val="01B0FF"/>
        </a:accent2>
        <a:accent3>
          <a:srgbClr val="AAB0B7"/>
        </a:accent3>
        <a:accent4>
          <a:srgbClr val="DADADA"/>
        </a:accent4>
        <a:accent5>
          <a:srgbClr val="CAFFE2"/>
        </a:accent5>
        <a:accent6>
          <a:srgbClr val="019FE7"/>
        </a:accent6>
        <a:hlink>
          <a:srgbClr val="FFBFAD"/>
        </a:hlink>
        <a:folHlink>
          <a:srgbClr val="0E364C"/>
        </a:folHlink>
      </a:clrScheme>
      <a:clrMap bg1="dk2" tx1="lt1" bg2="dk1" tx2="lt2" accent1="accent1" accent2="accent2" accent3="accent3" accent4="accent4" accent5="accent5" accent6="accent6" hlink="hlink" folHlink="folHlink"/>
    </a:extraClrScheme>
    <a:extraClrScheme>
      <a:clrScheme name="grananje-dinam 12">
        <a:dk1>
          <a:srgbClr val="000000"/>
        </a:dk1>
        <a:lt1>
          <a:srgbClr val="FFFFFF"/>
        </a:lt1>
        <a:dk2>
          <a:srgbClr val="FFFFFF"/>
        </a:dk2>
        <a:lt2>
          <a:srgbClr val="000000"/>
        </a:lt2>
        <a:accent1>
          <a:srgbClr val="A50021"/>
        </a:accent1>
        <a:accent2>
          <a:srgbClr val="01B0FF"/>
        </a:accent2>
        <a:accent3>
          <a:srgbClr val="FFFFFF"/>
        </a:accent3>
        <a:accent4>
          <a:srgbClr val="000000"/>
        </a:accent4>
        <a:accent5>
          <a:srgbClr val="CFAAAB"/>
        </a:accent5>
        <a:accent6>
          <a:srgbClr val="019FE7"/>
        </a:accent6>
        <a:hlink>
          <a:srgbClr val="0033CC"/>
        </a:hlink>
        <a:folHlink>
          <a:srgbClr val="0E364C"/>
        </a:folHlink>
      </a:clrScheme>
      <a:clrMap bg1="lt1" tx1="dk1" bg2="lt2" tx2="dk2" accent1="accent1" accent2="accent2" accent3="accent3" accent4="accent4" accent5="accent5" accent6="accent6" hlink="hlink" folHlink="folHlink"/>
    </a:extraClrScheme>
    <a:extraClrScheme>
      <a:clrScheme name="grananje-dinam 13">
        <a:dk1>
          <a:srgbClr val="000000"/>
        </a:dk1>
        <a:lt1>
          <a:srgbClr val="FFFFFF"/>
        </a:lt1>
        <a:dk2>
          <a:srgbClr val="FFFFFF"/>
        </a:dk2>
        <a:lt2>
          <a:srgbClr val="000000"/>
        </a:lt2>
        <a:accent1>
          <a:srgbClr val="A50021"/>
        </a:accent1>
        <a:accent2>
          <a:srgbClr val="01B0FF"/>
        </a:accent2>
        <a:accent3>
          <a:srgbClr val="FFFFFF"/>
        </a:accent3>
        <a:accent4>
          <a:srgbClr val="000000"/>
        </a:accent4>
        <a:accent5>
          <a:srgbClr val="CFAAAB"/>
        </a:accent5>
        <a:accent6>
          <a:srgbClr val="019FE7"/>
        </a:accent6>
        <a:hlink>
          <a:srgbClr val="003399"/>
        </a:hlink>
        <a:folHlink>
          <a:srgbClr val="0E364C"/>
        </a:folHlink>
      </a:clrScheme>
      <a:clrMap bg1="lt1" tx1="dk1" bg2="lt2" tx2="dk2" accent1="accent1" accent2="accent2" accent3="accent3" accent4="accent4" accent5="accent5" accent6="accent6" hlink="hlink" folHlink="folHlink"/>
    </a:extraClrScheme>
    <a:extraClrScheme>
      <a:clrScheme name="grananje-dinam 14">
        <a:dk1>
          <a:srgbClr val="000000"/>
        </a:dk1>
        <a:lt1>
          <a:srgbClr val="FFFFFF"/>
        </a:lt1>
        <a:dk2>
          <a:srgbClr val="FFFFFF"/>
        </a:dk2>
        <a:lt2>
          <a:srgbClr val="000000"/>
        </a:lt2>
        <a:accent1>
          <a:srgbClr val="A50021"/>
        </a:accent1>
        <a:accent2>
          <a:srgbClr val="01B0FF"/>
        </a:accent2>
        <a:accent3>
          <a:srgbClr val="FFFFFF"/>
        </a:accent3>
        <a:accent4>
          <a:srgbClr val="000000"/>
        </a:accent4>
        <a:accent5>
          <a:srgbClr val="CFAAAB"/>
        </a:accent5>
        <a:accent6>
          <a:srgbClr val="019FE7"/>
        </a:accent6>
        <a:hlink>
          <a:srgbClr val="003399"/>
        </a:hlink>
        <a:folHlink>
          <a:srgbClr val="DDDDDD"/>
        </a:folHlink>
      </a:clrScheme>
      <a:clrMap bg1="lt1" tx1="dk1" bg2="lt2" tx2="dk2" accent1="accent1" accent2="accent2" accent3="accent3" accent4="accent4" accent5="accent5" accent6="accent6" hlink="hlink" folHlink="folHlink"/>
    </a:extraClrScheme>
    <a:extraClrScheme>
      <a:clrScheme name="grananje-dinam 15">
        <a:dk1>
          <a:srgbClr val="000000"/>
        </a:dk1>
        <a:lt1>
          <a:srgbClr val="FFFFFF"/>
        </a:lt1>
        <a:dk2>
          <a:srgbClr val="FFFFFF"/>
        </a:dk2>
        <a:lt2>
          <a:srgbClr val="000000"/>
        </a:lt2>
        <a:accent1>
          <a:srgbClr val="A50021"/>
        </a:accent1>
        <a:accent2>
          <a:srgbClr val="009900"/>
        </a:accent2>
        <a:accent3>
          <a:srgbClr val="FFFFFF"/>
        </a:accent3>
        <a:accent4>
          <a:srgbClr val="000000"/>
        </a:accent4>
        <a:accent5>
          <a:srgbClr val="CFAAAB"/>
        </a:accent5>
        <a:accent6>
          <a:srgbClr val="008A00"/>
        </a:accent6>
        <a:hlink>
          <a:srgbClr val="003399"/>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Default Theme" id="{A3178FD6-045E-43BB-9FF9-79BDC55288A1}" vid="{B3635A64-254C-4D4D-B1C2-6197525273F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10.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11.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12.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13.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14.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15.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16.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17.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18.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19.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2.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20.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21.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22.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23.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24.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25.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26.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27.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28.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29.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3.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30.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31.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32.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33.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34.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35.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36.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37.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38.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39.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4.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40.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41.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5.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6.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7.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8.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ppt/theme/themeOverride9.xml><?xml version="1.0" encoding="utf-8"?>
<a:themeOverride xmlns:a="http://schemas.openxmlformats.org/drawingml/2006/main">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themeOverride>
</file>

<file path=docProps/app.xml><?xml version="1.0" encoding="utf-8"?>
<Properties xmlns="http://schemas.openxmlformats.org/officeDocument/2006/extended-properties" xmlns:vt="http://schemas.openxmlformats.org/officeDocument/2006/docPropsVTypes">
  <Template>00_Uvod</Template>
  <TotalTime>11023</TotalTime>
  <Words>2242</Words>
  <Application>Microsoft Office PowerPoint</Application>
  <PresentationFormat>On-screen Show (16:9)</PresentationFormat>
  <Paragraphs>421</Paragraphs>
  <Slides>50</Slides>
  <Notes>46</Notes>
  <HiddenSlides>0</HiddenSlides>
  <MMClips>0</MMClips>
  <ScaleCrop>false</ScaleCrop>
  <HeadingPairs>
    <vt:vector size="4" baseType="variant">
      <vt:variant>
        <vt:lpstr>Theme</vt:lpstr>
      </vt:variant>
      <vt:variant>
        <vt:i4>2</vt:i4>
      </vt:variant>
      <vt:variant>
        <vt:lpstr>Slide Titles</vt:lpstr>
      </vt:variant>
      <vt:variant>
        <vt:i4>50</vt:i4>
      </vt:variant>
    </vt:vector>
  </HeadingPairs>
  <TitlesOfParts>
    <vt:vector size="52" baseType="lpstr">
      <vt:lpstr>grananje-dinam</vt:lpstr>
      <vt:lpstr>Default Theme</vt:lpstr>
      <vt:lpstr>STP, PVST+, RSTP</vt:lpstr>
      <vt:lpstr>Sadržaj</vt:lpstr>
      <vt:lpstr>STP</vt:lpstr>
      <vt:lpstr>Spanning Tree Redundansa na OSI slojevima 1 i 2</vt:lpstr>
      <vt:lpstr>Spanning Tree Problemi sa redundansom: Nestabilnost MAC Tabele</vt:lpstr>
      <vt:lpstr>Spanning Tree Problemi sa redundansom: Brotkast oluje</vt:lpstr>
      <vt:lpstr>Spanning Tree Problemi sa redundansom: Brotkast oluje</vt:lpstr>
      <vt:lpstr>Spanning Tree Problemi sa redundansom: Duplikati unikast frejmova</vt:lpstr>
      <vt:lpstr>Redundantni dizajn hierarhijskog modela</vt:lpstr>
      <vt:lpstr>Redundansa na L3</vt:lpstr>
      <vt:lpstr>STP princip rada  Spanning Tree algoritam: Uvod</vt:lpstr>
      <vt:lpstr>STP princip rada Spanning Tree algoritam: Uloge portova</vt:lpstr>
      <vt:lpstr>STP princip rada Spanning Tree algoritam: Root Bridge</vt:lpstr>
      <vt:lpstr>STP princip rada Spanning Tree algoritam:  Root Path Cost</vt:lpstr>
      <vt:lpstr>STP princip rada Određivanje tipova portova</vt:lpstr>
      <vt:lpstr>STP princip rada Određivanje tipova portova (nast.)</vt:lpstr>
      <vt:lpstr>STP princip rada Određivanje Designated i Alternate uloge portova</vt:lpstr>
      <vt:lpstr>STP princip rada 802.1D BPDU Frame format</vt:lpstr>
      <vt:lpstr>STP princip rada 802.1D BPDU propagacija</vt:lpstr>
      <vt:lpstr>STP princip rada 802.1D BPDU propagacija (nast.)</vt:lpstr>
      <vt:lpstr>STP princip rada 802.1D BPDU propagacija (nast.)</vt:lpstr>
      <vt:lpstr>STP princip rada 802.1D BPDU propagacija (nast.)</vt:lpstr>
      <vt:lpstr>STP princip rada 802.1D BPDU propagacija (nast.)</vt:lpstr>
      <vt:lpstr>STP princip rada Extended System ID</vt:lpstr>
      <vt:lpstr>TIPOVI Spanning Tree ProtoKOLA</vt:lpstr>
      <vt:lpstr>Varijante Spanning Tree protokola Varijante Spanning Tree protokola</vt:lpstr>
      <vt:lpstr>Varijante Spanning Tree protokola Karakteristike Spanning Tree protokola</vt:lpstr>
      <vt:lpstr>Varijante Spanning Tree protokola PVST+ protokol</vt:lpstr>
      <vt:lpstr>Varijante Spanning Tree protokola Stanja portova i rad PVST+ protokola</vt:lpstr>
      <vt:lpstr>Varinante Spanning Tree protokola Stanja portova i rad PVST+ protokola</vt:lpstr>
      <vt:lpstr>Varijante Spanning Tree protokola Extended System ID i PVST+</vt:lpstr>
      <vt:lpstr>Varijante Spanning Tree protokola Primer (lošeg) izbora root bridža</vt:lpstr>
      <vt:lpstr>Varijante Spanning Tree protokola Rapid PVST+ </vt:lpstr>
      <vt:lpstr>Varijante Spanning Tree protokola RSTP BPDUs </vt:lpstr>
      <vt:lpstr>Varijante Spanning Tree protokola Edge Ports</vt:lpstr>
      <vt:lpstr>Varijante Spanning Tree protokola Link Types</vt:lpstr>
      <vt:lpstr>KONFIGURACIJA Spanning Tree PROTOKOLA</vt:lpstr>
      <vt:lpstr>PVST+ konfiguracija Catalyst 2960 Default Configuration</vt:lpstr>
      <vt:lpstr>PVST+ konfiguracija Konfigurcija i provera Bridge ID-ja</vt:lpstr>
      <vt:lpstr>PVST+ konfiguracija PortFast i BPDU Guard</vt:lpstr>
      <vt:lpstr>PVST+ konfiguracija PVST+ Load Balancing</vt:lpstr>
      <vt:lpstr>Rapid PVST+ konfiguracija Izbor Spanning Tree moda</vt:lpstr>
      <vt:lpstr>STP konfiguracija: Potencijalni problemi Analiza STP topologije</vt:lpstr>
      <vt:lpstr>STP konfiguracija: Potencijalni problemi Očekivana topologija vs. Stvarna topologija</vt:lpstr>
      <vt:lpstr>STP konfiguracija: Potencijalni problemi Provera STP statusa</vt:lpstr>
      <vt:lpstr>STP konfiguracija: Potencijalni problemi Posledice otkaza Spanning Tree protokola</vt:lpstr>
      <vt:lpstr>STP konfiguracija: Potencijalni problemi Otklanjanje Spanning Tree problema</vt:lpstr>
      <vt:lpstr>„Switch Stacking“ i „Chassis Aggregation“ Switch Stacking koncept</vt:lpstr>
      <vt:lpstr>„Switch Stacking“ i „Chassis Aggregation“ Spanning Tree i Switch Stacks</vt:lpstr>
      <vt:lpstr>PowerPoint Presentation</vt:lpstr>
    </vt:vector>
  </TitlesOfParts>
  <Company>Cisco Systems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vciric</cp:lastModifiedBy>
  <cp:revision>585</cp:revision>
  <dcterms:created xsi:type="dcterms:W3CDTF">2016-08-22T22:27:36Z</dcterms:created>
  <dcterms:modified xsi:type="dcterms:W3CDTF">2020-12-01T17:06:03Z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